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91" r:id="rId2"/>
    <p:sldId id="290" r:id="rId3"/>
    <p:sldId id="293" r:id="rId4"/>
    <p:sldId id="294" r:id="rId5"/>
    <p:sldId id="303" r:id="rId6"/>
    <p:sldId id="306" r:id="rId7"/>
    <p:sldId id="295" r:id="rId8"/>
    <p:sldId id="296" r:id="rId9"/>
    <p:sldId id="297" r:id="rId10"/>
    <p:sldId id="298" r:id="rId11"/>
    <p:sldId id="299" r:id="rId12"/>
    <p:sldId id="300" r:id="rId13"/>
    <p:sldId id="302" r:id="rId14"/>
    <p:sldId id="305" r:id="rId15"/>
    <p:sldId id="304" r:id="rId16"/>
    <p:sldId id="308"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732D"/>
    <a:srgbClr val="2C8B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20" autoAdjust="0"/>
    <p:restoredTop sz="94660"/>
  </p:normalViewPr>
  <p:slideViewPr>
    <p:cSldViewPr>
      <p:cViewPr varScale="1">
        <p:scale>
          <a:sx n="91" d="100"/>
          <a:sy n="91" d="100"/>
        </p:scale>
        <p:origin x="996"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7B0008E-54ED-4EB8-A0BB-25A9CCE9181C}" type="datetimeFigureOut">
              <a:rPr lang="en-GB" smtClean="0"/>
              <a:t>26/09/2022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737750D-AFCD-48F4-8239-23C56892A469}" type="slidenum">
              <a:rPr lang="en-GB" smtClean="0"/>
              <a:t>‹#›</a:t>
            </a:fld>
            <a:endParaRPr lang="en-GB"/>
          </a:p>
        </p:txBody>
      </p:sp>
    </p:spTree>
    <p:extLst>
      <p:ext uri="{BB962C8B-B14F-4D97-AF65-F5344CB8AC3E}">
        <p14:creationId xmlns:p14="http://schemas.microsoft.com/office/powerpoint/2010/main" val="37631367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8" name="Shape 41"/>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4" tIns="45694" rIns="91414" bIns="45694" anchor="b"/>
          <a:lstStyle>
            <a:lvl1pPr>
              <a:defRPr sz="1400">
                <a:solidFill>
                  <a:srgbClr val="000000"/>
                </a:solidFill>
                <a:latin typeface="Arial" charset="0"/>
                <a:cs typeface="Arial" charset="0"/>
                <a:sym typeface="Arial" charset="0"/>
              </a:defRPr>
            </a:lvl1pPr>
            <a:lvl2pPr marL="742950" indent="-285750">
              <a:defRPr sz="1400">
                <a:solidFill>
                  <a:srgbClr val="000000"/>
                </a:solidFill>
                <a:latin typeface="Arial" charset="0"/>
                <a:cs typeface="Arial" charset="0"/>
                <a:sym typeface="Arial" charset="0"/>
              </a:defRPr>
            </a:lvl2pPr>
            <a:lvl3pPr marL="1143000" indent="-228600">
              <a:defRPr sz="1400">
                <a:solidFill>
                  <a:srgbClr val="000000"/>
                </a:solidFill>
                <a:latin typeface="Arial" charset="0"/>
                <a:cs typeface="Arial" charset="0"/>
                <a:sym typeface="Arial" charset="0"/>
              </a:defRPr>
            </a:lvl3pPr>
            <a:lvl4pPr marL="1600200" indent="-228600">
              <a:defRPr sz="1400">
                <a:solidFill>
                  <a:srgbClr val="000000"/>
                </a:solidFill>
                <a:latin typeface="Arial" charset="0"/>
                <a:cs typeface="Arial" charset="0"/>
                <a:sym typeface="Arial" charset="0"/>
              </a:defRPr>
            </a:lvl4pPr>
            <a:lvl5pPr marL="2057400" indent="-22860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algn="r" eaLnBrk="1" hangingPunct="1">
              <a:buClr>
                <a:srgbClr val="000000"/>
              </a:buClr>
              <a:buSzPct val="25000"/>
            </a:pPr>
            <a:fld id="{6BF3D239-051A-4323-867D-D3EB6C74640B}" type="slidenum">
              <a:rPr lang="en-US" altLang="en-US" sz="1200"/>
              <a:pPr algn="r" eaLnBrk="1" hangingPunct="1">
                <a:buClr>
                  <a:srgbClr val="000000"/>
                </a:buClr>
                <a:buSzPct val="25000"/>
              </a:pPr>
              <a:t>1</a:t>
            </a:fld>
            <a:endParaRPr lang="en-US" altLang="en-US" sz="1200"/>
          </a:p>
        </p:txBody>
      </p:sp>
      <p:sp>
        <p:nvSpPr>
          <p:cNvPr id="4099" name="Shape 42"/>
          <p:cNvSpPr>
            <a:spLocks noGrp="1" noRot="1" noChangeAspect="1" noTextEdit="1"/>
          </p:cNvSpPr>
          <p:nvPr>
            <p:ph type="sldImg" idx="2"/>
          </p:nvPr>
        </p:nvSpPr>
        <p:spPr>
          <a:noFill/>
          <a:ln>
            <a:noFill/>
          </a:ln>
          <a:extLst>
            <a:ext uri="{91240B29-F687-4F45-9708-019B960494DF}">
              <a14:hiddenLine xmlns:a14="http://schemas.microsoft.com/office/drawing/2010/main" w="9525">
                <a:solidFill>
                  <a:srgbClr val="000000"/>
                </a:solidFill>
                <a:miter lim="800000"/>
                <a:headEnd/>
                <a:tailEnd/>
              </a14:hiddenLine>
            </a:ext>
          </a:extLst>
        </p:spPr>
      </p:sp>
      <p:sp>
        <p:nvSpPr>
          <p:cNvPr id="4100" name="Shape 43"/>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694" bIns="45694" numCol="1" compatLnSpc="1">
            <a:prstTxWarp prst="textNoShape">
              <a:avLst/>
            </a:prstTxWarp>
          </a:bodyPr>
          <a:lstStyle/>
          <a:p>
            <a:pPr eaLnBrk="1" hangingPunct="1">
              <a:spcBef>
                <a:spcPct val="0"/>
              </a:spcBef>
              <a:buSzPct val="25000"/>
            </a:pPr>
            <a:endParaRPr lang="en-US" altLang="en-US"/>
          </a:p>
        </p:txBody>
      </p:sp>
    </p:spTree>
    <p:extLst>
      <p:ext uri="{BB962C8B-B14F-4D97-AF65-F5344CB8AC3E}">
        <p14:creationId xmlns:p14="http://schemas.microsoft.com/office/powerpoint/2010/main" val="4481714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4098" name="Shape 41"/>
          <p:cNvSpPr txBox="1">
            <a:spLocks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14" tIns="45694" rIns="91414" bIns="45694" anchor="b"/>
          <a:lstStyle>
            <a:lvl1pPr>
              <a:defRPr sz="1400">
                <a:solidFill>
                  <a:srgbClr val="000000"/>
                </a:solidFill>
                <a:latin typeface="Arial" charset="0"/>
                <a:cs typeface="Arial" charset="0"/>
                <a:sym typeface="Arial" charset="0"/>
              </a:defRPr>
            </a:lvl1pPr>
            <a:lvl2pPr marL="742950" indent="-285750">
              <a:defRPr sz="1400">
                <a:solidFill>
                  <a:srgbClr val="000000"/>
                </a:solidFill>
                <a:latin typeface="Arial" charset="0"/>
                <a:cs typeface="Arial" charset="0"/>
                <a:sym typeface="Arial" charset="0"/>
              </a:defRPr>
            </a:lvl2pPr>
            <a:lvl3pPr marL="1143000" indent="-228600">
              <a:defRPr sz="1400">
                <a:solidFill>
                  <a:srgbClr val="000000"/>
                </a:solidFill>
                <a:latin typeface="Arial" charset="0"/>
                <a:cs typeface="Arial" charset="0"/>
                <a:sym typeface="Arial" charset="0"/>
              </a:defRPr>
            </a:lvl3pPr>
            <a:lvl4pPr marL="1600200" indent="-228600">
              <a:defRPr sz="1400">
                <a:solidFill>
                  <a:srgbClr val="000000"/>
                </a:solidFill>
                <a:latin typeface="Arial" charset="0"/>
                <a:cs typeface="Arial" charset="0"/>
                <a:sym typeface="Arial" charset="0"/>
              </a:defRPr>
            </a:lvl4pPr>
            <a:lvl5pPr marL="2057400" indent="-22860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algn="r" eaLnBrk="1" hangingPunct="1">
              <a:buClr>
                <a:srgbClr val="000000"/>
              </a:buClr>
              <a:buSzPct val="25000"/>
            </a:pPr>
            <a:fld id="{6BF3D239-051A-4323-867D-D3EB6C74640B}" type="slidenum">
              <a:rPr lang="en-US" altLang="en-US" sz="1200"/>
              <a:pPr algn="r" eaLnBrk="1" hangingPunct="1">
                <a:buClr>
                  <a:srgbClr val="000000"/>
                </a:buClr>
                <a:buSzPct val="25000"/>
              </a:pPr>
              <a:t>2</a:t>
            </a:fld>
            <a:endParaRPr lang="en-US" altLang="en-US" sz="1200"/>
          </a:p>
        </p:txBody>
      </p:sp>
      <p:sp>
        <p:nvSpPr>
          <p:cNvPr id="4099" name="Shape 42"/>
          <p:cNvSpPr>
            <a:spLocks noGrp="1" noRot="1" noChangeAspect="1" noTextEdit="1"/>
          </p:cNvSpPr>
          <p:nvPr>
            <p:ph type="sldImg" idx="2"/>
          </p:nvPr>
        </p:nvSpPr>
        <p:spPr>
          <a:noFill/>
          <a:ln>
            <a:noFill/>
          </a:ln>
          <a:extLst>
            <a:ext uri="{91240B29-F687-4F45-9708-019B960494DF}">
              <a14:hiddenLine xmlns:a14="http://schemas.microsoft.com/office/drawing/2010/main" w="9525">
                <a:solidFill>
                  <a:srgbClr val="000000"/>
                </a:solidFill>
                <a:miter lim="800000"/>
                <a:headEnd/>
                <a:tailEnd/>
              </a14:hiddenLine>
            </a:ext>
          </a:extLst>
        </p:spPr>
      </p:sp>
      <p:sp>
        <p:nvSpPr>
          <p:cNvPr id="4100" name="Shape 43"/>
          <p:cNvSpPr txBox="1">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tIns="45694" bIns="45694" numCol="1" compatLnSpc="1">
            <a:prstTxWarp prst="textNoShape">
              <a:avLst/>
            </a:prstTxWarp>
          </a:bodyPr>
          <a:lstStyle/>
          <a:p>
            <a:pPr eaLnBrk="1" hangingPunct="1">
              <a:spcBef>
                <a:spcPct val="0"/>
              </a:spcBef>
              <a:buSzPct val="25000"/>
            </a:pPr>
            <a:endParaRPr lang="en-US" altLang="en-US"/>
          </a:p>
        </p:txBody>
      </p:sp>
    </p:spTree>
    <p:extLst>
      <p:ext uri="{BB962C8B-B14F-4D97-AF65-F5344CB8AC3E}">
        <p14:creationId xmlns:p14="http://schemas.microsoft.com/office/powerpoint/2010/main" val="4020634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56A28DE-B544-411B-9C6A-54185519B8BF}" type="datetimeFigureOut">
              <a:rPr lang="en-GB" smtClean="0"/>
              <a:t>26/09/2022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AF27C8-0E35-4A75-A305-60A19035EC5E}" type="slidenum">
              <a:rPr lang="en-GB" smtClean="0"/>
              <a:t>‹#›</a:t>
            </a:fld>
            <a:endParaRPr lang="en-GB"/>
          </a:p>
        </p:txBody>
      </p:sp>
    </p:spTree>
    <p:extLst>
      <p:ext uri="{BB962C8B-B14F-4D97-AF65-F5344CB8AC3E}">
        <p14:creationId xmlns:p14="http://schemas.microsoft.com/office/powerpoint/2010/main" val="14173010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56A28DE-B544-411B-9C6A-54185519B8BF}" type="datetimeFigureOut">
              <a:rPr lang="en-GB" smtClean="0"/>
              <a:t>26/09/2022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AF27C8-0E35-4A75-A305-60A19035EC5E}" type="slidenum">
              <a:rPr lang="en-GB" smtClean="0"/>
              <a:t>‹#›</a:t>
            </a:fld>
            <a:endParaRPr lang="en-GB"/>
          </a:p>
        </p:txBody>
      </p:sp>
    </p:spTree>
    <p:extLst>
      <p:ext uri="{BB962C8B-B14F-4D97-AF65-F5344CB8AC3E}">
        <p14:creationId xmlns:p14="http://schemas.microsoft.com/office/powerpoint/2010/main" val="34950507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56A28DE-B544-411B-9C6A-54185519B8BF}" type="datetimeFigureOut">
              <a:rPr lang="en-GB" smtClean="0"/>
              <a:t>26/09/2022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AF27C8-0E35-4A75-A305-60A19035EC5E}" type="slidenum">
              <a:rPr lang="en-GB" smtClean="0"/>
              <a:t>‹#›</a:t>
            </a:fld>
            <a:endParaRPr lang="en-GB"/>
          </a:p>
        </p:txBody>
      </p:sp>
    </p:spTree>
    <p:extLst>
      <p:ext uri="{BB962C8B-B14F-4D97-AF65-F5344CB8AC3E}">
        <p14:creationId xmlns:p14="http://schemas.microsoft.com/office/powerpoint/2010/main" val="2794030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56A28DE-B544-411B-9C6A-54185519B8BF}" type="datetimeFigureOut">
              <a:rPr lang="en-GB" smtClean="0"/>
              <a:t>26/09/2022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AF27C8-0E35-4A75-A305-60A19035EC5E}" type="slidenum">
              <a:rPr lang="en-GB" smtClean="0"/>
              <a:t>‹#›</a:t>
            </a:fld>
            <a:endParaRPr lang="en-GB"/>
          </a:p>
        </p:txBody>
      </p:sp>
    </p:spTree>
    <p:extLst>
      <p:ext uri="{BB962C8B-B14F-4D97-AF65-F5344CB8AC3E}">
        <p14:creationId xmlns:p14="http://schemas.microsoft.com/office/powerpoint/2010/main" val="12828429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56A28DE-B544-411B-9C6A-54185519B8BF}" type="datetimeFigureOut">
              <a:rPr lang="en-GB" smtClean="0"/>
              <a:t>26/09/2022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D2AF27C8-0E35-4A75-A305-60A19035EC5E}" type="slidenum">
              <a:rPr lang="en-GB" smtClean="0"/>
              <a:t>‹#›</a:t>
            </a:fld>
            <a:endParaRPr lang="en-GB"/>
          </a:p>
        </p:txBody>
      </p:sp>
    </p:spTree>
    <p:extLst>
      <p:ext uri="{BB962C8B-B14F-4D97-AF65-F5344CB8AC3E}">
        <p14:creationId xmlns:p14="http://schemas.microsoft.com/office/powerpoint/2010/main" val="15386242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56A28DE-B544-411B-9C6A-54185519B8BF}" type="datetimeFigureOut">
              <a:rPr lang="en-GB" smtClean="0"/>
              <a:t>26/09/2022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2AF27C8-0E35-4A75-A305-60A19035EC5E}" type="slidenum">
              <a:rPr lang="en-GB" smtClean="0"/>
              <a:t>‹#›</a:t>
            </a:fld>
            <a:endParaRPr lang="en-GB"/>
          </a:p>
        </p:txBody>
      </p:sp>
    </p:spTree>
    <p:extLst>
      <p:ext uri="{BB962C8B-B14F-4D97-AF65-F5344CB8AC3E}">
        <p14:creationId xmlns:p14="http://schemas.microsoft.com/office/powerpoint/2010/main" val="907250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56A28DE-B544-411B-9C6A-54185519B8BF}" type="datetimeFigureOut">
              <a:rPr lang="en-GB" smtClean="0"/>
              <a:t>26/09/2022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D2AF27C8-0E35-4A75-A305-60A19035EC5E}" type="slidenum">
              <a:rPr lang="en-GB" smtClean="0"/>
              <a:t>‹#›</a:t>
            </a:fld>
            <a:endParaRPr lang="en-GB"/>
          </a:p>
        </p:txBody>
      </p:sp>
    </p:spTree>
    <p:extLst>
      <p:ext uri="{BB962C8B-B14F-4D97-AF65-F5344CB8AC3E}">
        <p14:creationId xmlns:p14="http://schemas.microsoft.com/office/powerpoint/2010/main" val="1138938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56A28DE-B544-411B-9C6A-54185519B8BF}" type="datetimeFigureOut">
              <a:rPr lang="en-GB" smtClean="0"/>
              <a:t>26/09/2022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D2AF27C8-0E35-4A75-A305-60A19035EC5E}" type="slidenum">
              <a:rPr lang="en-GB" smtClean="0"/>
              <a:t>‹#›</a:t>
            </a:fld>
            <a:endParaRPr lang="en-GB"/>
          </a:p>
        </p:txBody>
      </p:sp>
    </p:spTree>
    <p:extLst>
      <p:ext uri="{BB962C8B-B14F-4D97-AF65-F5344CB8AC3E}">
        <p14:creationId xmlns:p14="http://schemas.microsoft.com/office/powerpoint/2010/main" val="11500913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6A28DE-B544-411B-9C6A-54185519B8BF}" type="datetimeFigureOut">
              <a:rPr lang="en-GB" smtClean="0"/>
              <a:t>26/09/2022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D2AF27C8-0E35-4A75-A305-60A19035EC5E}" type="slidenum">
              <a:rPr lang="en-GB" smtClean="0"/>
              <a:t>‹#›</a:t>
            </a:fld>
            <a:endParaRPr lang="en-GB"/>
          </a:p>
        </p:txBody>
      </p:sp>
    </p:spTree>
    <p:extLst>
      <p:ext uri="{BB962C8B-B14F-4D97-AF65-F5344CB8AC3E}">
        <p14:creationId xmlns:p14="http://schemas.microsoft.com/office/powerpoint/2010/main" val="41145525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56A28DE-B544-411B-9C6A-54185519B8BF}" type="datetimeFigureOut">
              <a:rPr lang="en-GB" smtClean="0"/>
              <a:t>26/09/2022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2AF27C8-0E35-4A75-A305-60A19035EC5E}" type="slidenum">
              <a:rPr lang="en-GB" smtClean="0"/>
              <a:t>‹#›</a:t>
            </a:fld>
            <a:endParaRPr lang="en-GB"/>
          </a:p>
        </p:txBody>
      </p:sp>
    </p:spTree>
    <p:extLst>
      <p:ext uri="{BB962C8B-B14F-4D97-AF65-F5344CB8AC3E}">
        <p14:creationId xmlns:p14="http://schemas.microsoft.com/office/powerpoint/2010/main" val="13601322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56A28DE-B544-411B-9C6A-54185519B8BF}" type="datetimeFigureOut">
              <a:rPr lang="en-GB" smtClean="0"/>
              <a:t>26/09/2022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D2AF27C8-0E35-4A75-A305-60A19035EC5E}" type="slidenum">
              <a:rPr lang="en-GB" smtClean="0"/>
              <a:t>‹#›</a:t>
            </a:fld>
            <a:endParaRPr lang="en-GB"/>
          </a:p>
        </p:txBody>
      </p:sp>
    </p:spTree>
    <p:extLst>
      <p:ext uri="{BB962C8B-B14F-4D97-AF65-F5344CB8AC3E}">
        <p14:creationId xmlns:p14="http://schemas.microsoft.com/office/powerpoint/2010/main" val="293010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6A28DE-B544-411B-9C6A-54185519B8BF}" type="datetimeFigureOut">
              <a:rPr lang="en-GB" smtClean="0"/>
              <a:t>26/09/2022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AF27C8-0E35-4A75-A305-60A19035EC5E}" type="slidenum">
              <a:rPr lang="en-GB" smtClean="0"/>
              <a:t>‹#›</a:t>
            </a:fld>
            <a:endParaRPr lang="en-GB"/>
          </a:p>
        </p:txBody>
      </p:sp>
    </p:spTree>
    <p:extLst>
      <p:ext uri="{BB962C8B-B14F-4D97-AF65-F5344CB8AC3E}">
        <p14:creationId xmlns:p14="http://schemas.microsoft.com/office/powerpoint/2010/main" val="1704921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primarysite-prod-sorted.s3.amazonaws.com/middleton-primary-school/UploadedDocument/3e796509ae654152a5023c86d358d442/local-governing-body-2020-21-meeting-attendance.pdf" TargetMode="External"/><Relationship Id="rId2" Type="http://schemas.openxmlformats.org/officeDocument/2006/relationships/hyperlink" Target="https://primarysite-prod-sorted.s3.amazonaws.com/middleton-primary-school/UploadedDocument/106b5c2ad4cb44f2aa163cfc126f0708/local-governing-body-2020-2021-pecuniary-interests.pdf"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2" name="Rectangle 191">
            <a:extLst>
              <a:ext uri="{FF2B5EF4-FFF2-40B4-BE49-F238E27FC236}">
                <a16:creationId xmlns:a16="http://schemas.microsoft.com/office/drawing/2014/main" id="{36D30126-6314-4A93-B27E-5C66CF78192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6888" y="321732"/>
            <a:ext cx="5292501" cy="4102852"/>
          </a:xfrm>
          <a:prstGeom prst="rect">
            <a:avLst/>
          </a:prstGeom>
          <a:solidFill>
            <a:srgbClr val="7F7F7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2" name="Picture 5">
            <a:extLst>
              <a:ext uri="{FF2B5EF4-FFF2-40B4-BE49-F238E27FC236}">
                <a16:creationId xmlns:a16="http://schemas.microsoft.com/office/drawing/2014/main" id="{CA308948-1C0E-5446-9ECC-80F6FEDC33BA}"/>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054493" y="549714"/>
            <a:ext cx="3676062" cy="3646887"/>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3" name="Rectangle 192">
            <a:extLst>
              <a:ext uri="{FF2B5EF4-FFF2-40B4-BE49-F238E27FC236}">
                <a16:creationId xmlns:a16="http://schemas.microsoft.com/office/drawing/2014/main" id="{4038CB10-1F5C-4D54-9DF7-12586DE5B00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5659" y="4570891"/>
            <a:ext cx="5293730" cy="1964266"/>
          </a:xfrm>
          <a:prstGeom prst="rect">
            <a:avLst/>
          </a:prstGeom>
          <a:solidFill>
            <a:srgbClr val="354D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4" name="Rectangle 193">
            <a:extLst>
              <a:ext uri="{FF2B5EF4-FFF2-40B4-BE49-F238E27FC236}">
                <a16:creationId xmlns:a16="http://schemas.microsoft.com/office/drawing/2014/main" id="{73ED6512-6858-4552-B699-9A97FE9A4E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50991" y="321732"/>
            <a:ext cx="3251710" cy="6214534"/>
          </a:xfrm>
          <a:prstGeom prst="rect">
            <a:avLst/>
          </a:prstGeom>
          <a:solidFill>
            <a:srgbClr val="59595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9D72FC76-E0B0-514F-B1ED-14C881505CF4}"/>
              </a:ext>
            </a:extLst>
          </p:cNvPr>
          <p:cNvSpPr txBox="1"/>
          <p:nvPr/>
        </p:nvSpPr>
        <p:spPr>
          <a:xfrm>
            <a:off x="5796136" y="917725"/>
            <a:ext cx="2952327" cy="4852362"/>
          </a:xfrm>
          <a:prstGeom prst="rect">
            <a:avLst/>
          </a:prstGeom>
        </p:spPr>
        <p:txBody>
          <a:bodyPr vert="horz" lIns="91440" tIns="45720" rIns="91440" bIns="45720" rtlCol="0" anchor="ctr">
            <a:normAutofit/>
          </a:bodyPr>
          <a:lstStyle/>
          <a:p>
            <a:pPr>
              <a:lnSpc>
                <a:spcPct val="90000"/>
              </a:lnSpc>
              <a:spcAft>
                <a:spcPts val="600"/>
              </a:spcAft>
            </a:pPr>
            <a:r>
              <a:rPr lang="en-US" sz="2400">
                <a:solidFill>
                  <a:srgbClr val="FFFFFF"/>
                </a:solidFill>
              </a:rPr>
              <a:t>Middleton Primary School</a:t>
            </a:r>
          </a:p>
          <a:p>
            <a:pPr indent="-228600">
              <a:lnSpc>
                <a:spcPct val="90000"/>
              </a:lnSpc>
              <a:spcAft>
                <a:spcPts val="600"/>
              </a:spcAft>
              <a:buFont typeface="Arial" panose="020B0604020202020204" pitchFamily="34" charset="0"/>
              <a:buChar char="•"/>
            </a:pPr>
            <a:endParaRPr lang="en-US" sz="2400">
              <a:solidFill>
                <a:srgbClr val="FFFFFF"/>
              </a:solidFill>
            </a:endParaRPr>
          </a:p>
          <a:p>
            <a:pPr>
              <a:lnSpc>
                <a:spcPct val="90000"/>
              </a:lnSpc>
              <a:spcAft>
                <a:spcPts val="600"/>
              </a:spcAft>
            </a:pPr>
            <a:r>
              <a:rPr lang="en-US" sz="2400">
                <a:solidFill>
                  <a:srgbClr val="FFFFFF"/>
                </a:solidFill>
              </a:rPr>
              <a:t>Governing Body Information  </a:t>
            </a:r>
            <a:endParaRPr lang="en-US" sz="2400" dirty="0">
              <a:solidFill>
                <a:srgbClr val="FFFFFF"/>
              </a:solidFill>
            </a:endParaRPr>
          </a:p>
        </p:txBody>
      </p:sp>
      <p:sp>
        <p:nvSpPr>
          <p:cNvPr id="3080" name="Rectangle 1"/>
          <p:cNvSpPr>
            <a:spLocks noChangeArrowheads="1"/>
          </p:cNvSpPr>
          <p:nvPr/>
        </p:nvSpPr>
        <p:spPr bwMode="auto">
          <a:xfrm>
            <a:off x="4454525" y="3275013"/>
            <a:ext cx="32733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rgbClr val="000000"/>
                </a:solidFill>
                <a:latin typeface="Arial" charset="0"/>
                <a:cs typeface="Arial" charset="0"/>
                <a:sym typeface="Arial" charset="0"/>
              </a:defRPr>
            </a:lvl1pPr>
            <a:lvl2pPr marL="742950" indent="-285750">
              <a:defRPr sz="1400">
                <a:solidFill>
                  <a:srgbClr val="000000"/>
                </a:solidFill>
                <a:latin typeface="Arial" charset="0"/>
                <a:cs typeface="Arial" charset="0"/>
                <a:sym typeface="Arial" charset="0"/>
              </a:defRPr>
            </a:lvl2pPr>
            <a:lvl3pPr marL="1143000" indent="-228600">
              <a:defRPr sz="1400">
                <a:solidFill>
                  <a:srgbClr val="000000"/>
                </a:solidFill>
                <a:latin typeface="Arial" charset="0"/>
                <a:cs typeface="Arial" charset="0"/>
                <a:sym typeface="Arial" charset="0"/>
              </a:defRPr>
            </a:lvl3pPr>
            <a:lvl4pPr marL="1600200" indent="-228600">
              <a:defRPr sz="1400">
                <a:solidFill>
                  <a:srgbClr val="000000"/>
                </a:solidFill>
                <a:latin typeface="Arial" charset="0"/>
                <a:cs typeface="Arial" charset="0"/>
                <a:sym typeface="Arial" charset="0"/>
              </a:defRPr>
            </a:lvl4pPr>
            <a:lvl5pPr marL="2057400" indent="-22860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spcAft>
                <a:spcPts val="600"/>
              </a:spcAft>
            </a:pPr>
            <a:r>
              <a:rPr lang="en-GB" altLang="en-US" sz="4000"/>
              <a:t> </a:t>
            </a:r>
          </a:p>
        </p:txBody>
      </p:sp>
      <p:sp>
        <p:nvSpPr>
          <p:cNvPr id="3081" name="AutoShape 2" descr="Image result for rosebery hotel isle of wight"/>
          <p:cNvSpPr>
            <a:spLocks noChangeAspect="1" noChangeArrowheads="1"/>
          </p:cNvSpPr>
          <p:nvPr/>
        </p:nvSpPr>
        <p:spPr bwMode="auto">
          <a:xfrm>
            <a:off x="-104775" y="-1247775"/>
            <a:ext cx="30480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000000"/>
                </a:solidFill>
                <a:latin typeface="Arial" charset="0"/>
                <a:cs typeface="Arial" charset="0"/>
                <a:sym typeface="Arial" charset="0"/>
              </a:defRPr>
            </a:lvl1pPr>
            <a:lvl2pPr marL="742950" indent="-285750">
              <a:defRPr sz="1400">
                <a:solidFill>
                  <a:srgbClr val="000000"/>
                </a:solidFill>
                <a:latin typeface="Arial" charset="0"/>
                <a:cs typeface="Arial" charset="0"/>
                <a:sym typeface="Arial" charset="0"/>
              </a:defRPr>
            </a:lvl2pPr>
            <a:lvl3pPr marL="1143000" indent="-228600">
              <a:defRPr sz="1400">
                <a:solidFill>
                  <a:srgbClr val="000000"/>
                </a:solidFill>
                <a:latin typeface="Arial" charset="0"/>
                <a:cs typeface="Arial" charset="0"/>
                <a:sym typeface="Arial" charset="0"/>
              </a:defRPr>
            </a:lvl3pPr>
            <a:lvl4pPr marL="1600200" indent="-228600">
              <a:defRPr sz="1400">
                <a:solidFill>
                  <a:srgbClr val="000000"/>
                </a:solidFill>
                <a:latin typeface="Arial" charset="0"/>
                <a:cs typeface="Arial" charset="0"/>
                <a:sym typeface="Arial" charset="0"/>
              </a:defRPr>
            </a:lvl4pPr>
            <a:lvl5pPr marL="2057400" indent="-22860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endParaRPr lang="en-GB" altLang="en-US"/>
          </a:p>
        </p:txBody>
      </p:sp>
      <p:sp>
        <p:nvSpPr>
          <p:cNvPr id="36" name="Footer Placeholder 1">
            <a:extLst>
              <a:ext uri="{FF2B5EF4-FFF2-40B4-BE49-F238E27FC236}">
                <a16:creationId xmlns:a16="http://schemas.microsoft.com/office/drawing/2014/main" id="{255E8988-F899-214A-BD1B-F632D366EB01}"/>
              </a:ext>
            </a:extLst>
          </p:cNvPr>
          <p:cNvSpPr>
            <a:spLocks noGrp="1"/>
          </p:cNvSpPr>
          <p:nvPr>
            <p:ph type="ftr" sz="quarter" idx="11"/>
          </p:nvPr>
        </p:nvSpPr>
        <p:spPr>
          <a:xfrm>
            <a:off x="390998" y="5370461"/>
            <a:ext cx="4968552"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Autofit/>
          </a:bodyPr>
          <a:lstStyle>
            <a:lvl1pPr>
              <a:defRPr sz="1400">
                <a:solidFill>
                  <a:srgbClr val="000000"/>
                </a:solidFill>
                <a:latin typeface="Arial" charset="0"/>
                <a:cs typeface="Arial" charset="0"/>
                <a:sym typeface="Arial" charset="0"/>
              </a:defRPr>
            </a:lvl1pPr>
            <a:lvl2pPr marL="742950" indent="-285750">
              <a:defRPr sz="1400">
                <a:solidFill>
                  <a:srgbClr val="000000"/>
                </a:solidFill>
                <a:latin typeface="Arial" charset="0"/>
                <a:cs typeface="Arial" charset="0"/>
                <a:sym typeface="Arial" charset="0"/>
              </a:defRPr>
            </a:lvl2pPr>
            <a:lvl3pPr marL="1143000" indent="-228600">
              <a:defRPr sz="1400">
                <a:solidFill>
                  <a:srgbClr val="000000"/>
                </a:solidFill>
                <a:latin typeface="Arial" charset="0"/>
                <a:cs typeface="Arial" charset="0"/>
                <a:sym typeface="Arial" charset="0"/>
              </a:defRPr>
            </a:lvl3pPr>
            <a:lvl4pPr marL="1600200" indent="-228600">
              <a:defRPr sz="1400">
                <a:solidFill>
                  <a:srgbClr val="000000"/>
                </a:solidFill>
                <a:latin typeface="Arial" charset="0"/>
                <a:cs typeface="Arial" charset="0"/>
                <a:sym typeface="Arial" charset="0"/>
              </a:defRPr>
            </a:lvl4pPr>
            <a:lvl5pPr marL="2057400" indent="-22860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algn="l">
              <a:spcAft>
                <a:spcPts val="600"/>
              </a:spcAft>
            </a:pPr>
            <a:r>
              <a:rPr lang="en-US" altLang="en-US" sz="2400" b="1" i="1" kern="1200">
                <a:solidFill>
                  <a:schemeClr val="bg1">
                    <a:alpha val="80000"/>
                  </a:schemeClr>
                </a:solidFill>
                <a:latin typeface="+mn-lt"/>
                <a:ea typeface="+mn-ea"/>
                <a:cs typeface="+mn-cs"/>
                <a:sym typeface="Comic Sans MS" pitchFamily="66" charset="0"/>
              </a:rPr>
              <a:t>Embed               Enrich                    Excite</a:t>
            </a:r>
            <a:endParaRPr lang="en-US" altLang="en-US" sz="2400" b="1" i="1" kern="1200" dirty="0">
              <a:solidFill>
                <a:schemeClr val="bg1">
                  <a:alpha val="80000"/>
                </a:schemeClr>
              </a:solidFill>
              <a:latin typeface="+mn-lt"/>
              <a:ea typeface="+mn-ea"/>
              <a:cs typeface="+mn-cs"/>
              <a:sym typeface="Comic Sans MS" pitchFamily="66" charset="0"/>
            </a:endParaRPr>
          </a:p>
        </p:txBody>
      </p:sp>
    </p:spTree>
    <p:extLst>
      <p:ext uri="{BB962C8B-B14F-4D97-AF65-F5344CB8AC3E}">
        <p14:creationId xmlns:p14="http://schemas.microsoft.com/office/powerpoint/2010/main" val="3735348798"/>
      </p:ext>
    </p:extLst>
  </p:cSld>
  <p:clrMapOvr>
    <a:masterClrMapping/>
  </p:clrMapOvr>
  <p:transition>
    <p:cut/>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7264F718-7FAC-4056-9FA9-A603EC682F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285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74639F7-E3C7-4165-A83E-6386A86BA1D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4767261" cy="6858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8B3AF0F1-707A-463E-B5EE-33C63A40CF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4484693" cy="6858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6" name="Picture 5">
            <a:extLst>
              <a:ext uri="{FF2B5EF4-FFF2-40B4-BE49-F238E27FC236}">
                <a16:creationId xmlns:a16="http://schemas.microsoft.com/office/drawing/2014/main" id="{5A3F4231-D8D7-1443-8DD3-4045F26FBCE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345033" y="5563428"/>
            <a:ext cx="1304929" cy="129457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84C5AB4D-F7C8-FB48-99CB-5E7B5E3B2C54}"/>
              </a:ext>
            </a:extLst>
          </p:cNvPr>
          <p:cNvSpPr/>
          <p:nvPr/>
        </p:nvSpPr>
        <p:spPr>
          <a:xfrm>
            <a:off x="416645" y="4293096"/>
            <a:ext cx="2647464" cy="646331"/>
          </a:xfrm>
          <a:prstGeom prst="rect">
            <a:avLst/>
          </a:prstGeom>
        </p:spPr>
        <p:txBody>
          <a:bodyPr wrap="square">
            <a:spAutoFit/>
          </a:bodyPr>
          <a:lstStyle/>
          <a:p>
            <a:pPr marL="57150">
              <a:lnSpc>
                <a:spcPct val="90000"/>
              </a:lnSpc>
              <a:spcAft>
                <a:spcPts val="600"/>
              </a:spcAft>
            </a:pPr>
            <a:r>
              <a:rPr lang="en-US" sz="2000">
                <a:solidFill>
                  <a:schemeClr val="bg1"/>
                </a:solidFill>
              </a:rPr>
              <a:t>Barbara Bushell Governor </a:t>
            </a:r>
            <a:endParaRPr lang="en-US" sz="2000" dirty="0">
              <a:solidFill>
                <a:schemeClr val="bg1"/>
              </a:solidFill>
            </a:endParaRPr>
          </a:p>
        </p:txBody>
      </p:sp>
      <p:sp>
        <p:nvSpPr>
          <p:cNvPr id="5" name="Rectangle 4">
            <a:extLst>
              <a:ext uri="{FF2B5EF4-FFF2-40B4-BE49-F238E27FC236}">
                <a16:creationId xmlns:a16="http://schemas.microsoft.com/office/drawing/2014/main" id="{E6B1259A-374F-A94C-9F5E-9C6A7C337A96}"/>
              </a:ext>
            </a:extLst>
          </p:cNvPr>
          <p:cNvSpPr/>
          <p:nvPr/>
        </p:nvSpPr>
        <p:spPr>
          <a:xfrm>
            <a:off x="4767261" y="255001"/>
            <a:ext cx="4160715" cy="6801862"/>
          </a:xfrm>
          <a:prstGeom prst="rect">
            <a:avLst/>
          </a:prstGeom>
        </p:spPr>
        <p:txBody>
          <a:bodyPr wrap="square">
            <a:spAutoFit/>
          </a:bodyPr>
          <a:lstStyle/>
          <a:p>
            <a:pPr algn="just" fontAlgn="t"/>
            <a:r>
              <a:rPr lang="en-GB" sz="1400" dirty="0">
                <a:solidFill>
                  <a:srgbClr val="24732D"/>
                </a:solidFill>
              </a:rPr>
              <a:t>“After a short career in education, I joined the Civil Service where I spent 40 years before my retirement in 2017. During this time I worked in a number of government departments covering a variety of roles and held management positions in HR, National Insurance Inspectorate and Fraud. With lead responsibility for the introduction and implementation of government policies, I also oversaw the recruitment and training programmes required to deliver these new initiatives.</a:t>
            </a:r>
          </a:p>
          <a:p>
            <a:pPr algn="just" fontAlgn="t"/>
            <a:endParaRPr lang="en-GB" sz="1400" dirty="0">
              <a:solidFill>
                <a:srgbClr val="24732D"/>
              </a:solidFill>
            </a:endParaRPr>
          </a:p>
          <a:p>
            <a:pPr algn="just" fontAlgn="t"/>
            <a:r>
              <a:rPr lang="en-GB" sz="1400" dirty="0">
                <a:solidFill>
                  <a:srgbClr val="24732D"/>
                </a:solidFill>
              </a:rPr>
              <a:t>My latter years were spent supporting some of our most vulnerable members of society gain sustainable employment. I am passionate about education and the life chances that it brings so the opportunity to lead the Apprenticeship Programme was perhaps the most rewarding role of all. I worked in conjunction with local colleges and businesses mentoring youngsters in their journey to gain the qualifications that had eluded them during their earlier years of education.</a:t>
            </a:r>
          </a:p>
          <a:p>
            <a:pPr algn="just" fontAlgn="t"/>
            <a:endParaRPr lang="en-GB" sz="1400" dirty="0">
              <a:solidFill>
                <a:srgbClr val="24732D"/>
              </a:solidFill>
            </a:endParaRPr>
          </a:p>
          <a:p>
            <a:pPr algn="just" fontAlgn="t"/>
            <a:r>
              <a:rPr lang="en-GB" sz="1400" dirty="0">
                <a:solidFill>
                  <a:srgbClr val="24732D"/>
                </a:solidFill>
              </a:rPr>
              <a:t>I live in South Northamptonshire and have seen Milton Keynes develop from the initial concept to the outstanding city it has now become. My daughter is a teacher at Middleton and I have been a regular visitor to the school for the past 3 years hearing children read, participating in themed events and accompanying classes on external visits. I became a governor in 2019 and joined the Pupil, Pastoral and Curriculum Committee in 2020.”</a:t>
            </a:r>
          </a:p>
          <a:p>
            <a:pPr algn="just" fontAlgn="t"/>
            <a:endParaRPr lang="en-GB" sz="1600" b="0" i="0" dirty="0">
              <a:solidFill>
                <a:srgbClr val="24732D"/>
              </a:solidFill>
              <a:effectLst/>
            </a:endParaRPr>
          </a:p>
        </p:txBody>
      </p:sp>
      <p:pic>
        <p:nvPicPr>
          <p:cNvPr id="2" name="Picture 1">
            <a:extLst>
              <a:ext uri="{FF2B5EF4-FFF2-40B4-BE49-F238E27FC236}">
                <a16:creationId xmlns:a16="http://schemas.microsoft.com/office/drawing/2014/main" id="{D69B3C49-3E79-7E4B-985C-134339D85C5C}"/>
              </a:ext>
            </a:extLst>
          </p:cNvPr>
          <p:cNvPicPr>
            <a:picLocks noChangeAspect="1"/>
          </p:cNvPicPr>
          <p:nvPr/>
        </p:nvPicPr>
        <p:blipFill>
          <a:blip r:embed="rId3"/>
          <a:stretch>
            <a:fillRect/>
          </a:stretch>
        </p:blipFill>
        <p:spPr>
          <a:xfrm>
            <a:off x="286719" y="332656"/>
            <a:ext cx="2888258" cy="3495159"/>
          </a:xfrm>
          <a:prstGeom prst="rect">
            <a:avLst/>
          </a:prstGeom>
        </p:spPr>
      </p:pic>
      <p:sp>
        <p:nvSpPr>
          <p:cNvPr id="12" name="Footer Placeholder 1">
            <a:extLst>
              <a:ext uri="{FF2B5EF4-FFF2-40B4-BE49-F238E27FC236}">
                <a16:creationId xmlns:a16="http://schemas.microsoft.com/office/drawing/2014/main" id="{B74C58ED-3DCD-FC4C-A3D4-BB1496DCA7F5}"/>
              </a:ext>
            </a:extLst>
          </p:cNvPr>
          <p:cNvSpPr>
            <a:spLocks noGrp="1"/>
          </p:cNvSpPr>
          <p:nvPr>
            <p:ph type="ftr" sz="quarter" idx="11"/>
          </p:nvPr>
        </p:nvSpPr>
        <p:spPr>
          <a:xfrm>
            <a:off x="216024" y="6354291"/>
            <a:ext cx="2187773" cy="34210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defRPr sz="1400">
                <a:solidFill>
                  <a:srgbClr val="000000"/>
                </a:solidFill>
                <a:latin typeface="Arial" charset="0"/>
                <a:cs typeface="Arial" charset="0"/>
                <a:sym typeface="Arial" charset="0"/>
              </a:defRPr>
            </a:lvl1pPr>
            <a:lvl2pPr marL="742950" indent="-285750">
              <a:defRPr sz="1400">
                <a:solidFill>
                  <a:srgbClr val="000000"/>
                </a:solidFill>
                <a:latin typeface="Arial" charset="0"/>
                <a:cs typeface="Arial" charset="0"/>
                <a:sym typeface="Arial" charset="0"/>
              </a:defRPr>
            </a:lvl2pPr>
            <a:lvl3pPr marL="1143000" indent="-228600">
              <a:defRPr sz="1400">
                <a:solidFill>
                  <a:srgbClr val="000000"/>
                </a:solidFill>
                <a:latin typeface="Arial" charset="0"/>
                <a:cs typeface="Arial" charset="0"/>
                <a:sym typeface="Arial" charset="0"/>
              </a:defRPr>
            </a:lvl3pPr>
            <a:lvl4pPr marL="1600200" indent="-228600">
              <a:defRPr sz="1400">
                <a:solidFill>
                  <a:srgbClr val="000000"/>
                </a:solidFill>
                <a:latin typeface="Arial" charset="0"/>
                <a:cs typeface="Arial" charset="0"/>
                <a:sym typeface="Arial" charset="0"/>
              </a:defRPr>
            </a:lvl4pPr>
            <a:lvl5pPr marL="2057400" indent="-22860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algn="l">
              <a:spcAft>
                <a:spcPts val="600"/>
              </a:spcAft>
            </a:pPr>
            <a:r>
              <a:rPr lang="en-US" altLang="en-US" b="1" i="1" kern="1200" dirty="0">
                <a:solidFill>
                  <a:schemeClr val="bg1">
                    <a:alpha val="80000"/>
                  </a:schemeClr>
                </a:solidFill>
                <a:latin typeface="+mn-lt"/>
                <a:ea typeface="+mn-ea"/>
                <a:cs typeface="+mn-cs"/>
                <a:sym typeface="Comic Sans MS" pitchFamily="66" charset="0"/>
              </a:rPr>
              <a:t>Embed      Enrich     Excite</a:t>
            </a:r>
          </a:p>
        </p:txBody>
      </p:sp>
    </p:spTree>
    <p:extLst>
      <p:ext uri="{BB962C8B-B14F-4D97-AF65-F5344CB8AC3E}">
        <p14:creationId xmlns:p14="http://schemas.microsoft.com/office/powerpoint/2010/main" val="859287070"/>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7264F718-7FAC-4056-9FA9-A603EC682F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285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74639F7-E3C7-4165-A83E-6386A86BA1D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4767261" cy="6858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8B3AF0F1-707A-463E-B5EE-33C63A40CF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4484693" cy="6858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6" name="Picture 5">
            <a:extLst>
              <a:ext uri="{FF2B5EF4-FFF2-40B4-BE49-F238E27FC236}">
                <a16:creationId xmlns:a16="http://schemas.microsoft.com/office/drawing/2014/main" id="{5A3F4231-D8D7-1443-8DD3-4045F26FBCE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179764" y="5563428"/>
            <a:ext cx="1304929" cy="129457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84C5AB4D-F7C8-FB48-99CB-5E7B5E3B2C54}"/>
              </a:ext>
            </a:extLst>
          </p:cNvPr>
          <p:cNvSpPr/>
          <p:nvPr/>
        </p:nvSpPr>
        <p:spPr>
          <a:xfrm>
            <a:off x="309156" y="4193704"/>
            <a:ext cx="2647464" cy="646331"/>
          </a:xfrm>
          <a:prstGeom prst="rect">
            <a:avLst/>
          </a:prstGeom>
        </p:spPr>
        <p:txBody>
          <a:bodyPr wrap="square">
            <a:spAutoFit/>
          </a:bodyPr>
          <a:lstStyle/>
          <a:p>
            <a:pPr marL="57150">
              <a:lnSpc>
                <a:spcPct val="90000"/>
              </a:lnSpc>
              <a:spcAft>
                <a:spcPts val="600"/>
              </a:spcAft>
            </a:pPr>
            <a:r>
              <a:rPr lang="en-US" sz="2000" dirty="0">
                <a:solidFill>
                  <a:schemeClr val="bg1"/>
                </a:solidFill>
              </a:rPr>
              <a:t>Tania Foreman  Governor </a:t>
            </a:r>
          </a:p>
        </p:txBody>
      </p:sp>
      <p:pic>
        <p:nvPicPr>
          <p:cNvPr id="4" name="Picture 3">
            <a:extLst>
              <a:ext uri="{FF2B5EF4-FFF2-40B4-BE49-F238E27FC236}">
                <a16:creationId xmlns:a16="http://schemas.microsoft.com/office/drawing/2014/main" id="{1964694F-E159-8144-9729-F6BA3B908CAC}"/>
              </a:ext>
            </a:extLst>
          </p:cNvPr>
          <p:cNvPicPr>
            <a:picLocks noChangeAspect="1"/>
          </p:cNvPicPr>
          <p:nvPr/>
        </p:nvPicPr>
        <p:blipFill>
          <a:blip r:embed="rId3"/>
          <a:stretch>
            <a:fillRect/>
          </a:stretch>
        </p:blipFill>
        <p:spPr>
          <a:xfrm>
            <a:off x="309156" y="332656"/>
            <a:ext cx="2754306" cy="3528392"/>
          </a:xfrm>
          <a:prstGeom prst="rect">
            <a:avLst/>
          </a:prstGeom>
        </p:spPr>
      </p:pic>
      <p:sp>
        <p:nvSpPr>
          <p:cNvPr id="6" name="Rectangle 5">
            <a:extLst>
              <a:ext uri="{FF2B5EF4-FFF2-40B4-BE49-F238E27FC236}">
                <a16:creationId xmlns:a16="http://schemas.microsoft.com/office/drawing/2014/main" id="{5B84DFF6-2A70-BE44-B3EF-5F58466D32DE}"/>
              </a:ext>
            </a:extLst>
          </p:cNvPr>
          <p:cNvSpPr/>
          <p:nvPr/>
        </p:nvSpPr>
        <p:spPr>
          <a:xfrm>
            <a:off x="4646454" y="692696"/>
            <a:ext cx="4268667" cy="5909310"/>
          </a:xfrm>
          <a:prstGeom prst="rect">
            <a:avLst/>
          </a:prstGeom>
        </p:spPr>
        <p:txBody>
          <a:bodyPr wrap="square">
            <a:spAutoFit/>
          </a:bodyPr>
          <a:lstStyle/>
          <a:p>
            <a:pPr algn="just" fontAlgn="t"/>
            <a:r>
              <a:rPr lang="en-GB" sz="1400" dirty="0">
                <a:solidFill>
                  <a:srgbClr val="034B13"/>
                </a:solidFill>
              </a:rPr>
              <a:t>“I have lived in Milton Keynes since 1997 and currently work at the Open University supporting the Executive Dean in the Faculty of Business and Law. Prior to this, I have held non-teaching pastoral roles at Schools in the Milton Keynes and surrounding area. In these roles I have gained considerable experience in behaviour management, academic mentoring and safeguarding. I understand the challenges that students, parents and schools face and the importance of the home and school partnership.</a:t>
            </a:r>
          </a:p>
          <a:p>
            <a:pPr algn="just" fontAlgn="t"/>
            <a:endParaRPr lang="en-GB" sz="1400" dirty="0">
              <a:solidFill>
                <a:srgbClr val="034B13"/>
              </a:solidFill>
            </a:endParaRPr>
          </a:p>
          <a:p>
            <a:pPr algn="just" fontAlgn="t"/>
            <a:r>
              <a:rPr lang="en-GB" sz="1400" dirty="0">
                <a:solidFill>
                  <a:srgbClr val="034B13"/>
                </a:solidFill>
              </a:rPr>
              <a:t>On a personal note, I am married to Chris who I met more than 25 years ago whilst working in a HR role at Vauxhall Motors and studying for my CIPD qualification. My HR expertise covers all areas of HR including recruitment, monitoring sickness absence, providing support and guidance for disciplinary cases and training. We have a 21 year old son who has attended primary and secondary schools in Milton Keynes and is now at Loughborough University studying Economics.</a:t>
            </a:r>
          </a:p>
          <a:p>
            <a:pPr algn="just" fontAlgn="t"/>
            <a:endParaRPr lang="en-GB" sz="1400" dirty="0">
              <a:solidFill>
                <a:srgbClr val="034B13"/>
              </a:solidFill>
            </a:endParaRPr>
          </a:p>
          <a:p>
            <a:pPr algn="just" fontAlgn="t"/>
            <a:r>
              <a:rPr lang="en-GB" sz="1400" dirty="0">
                <a:solidFill>
                  <a:srgbClr val="034B13"/>
                </a:solidFill>
              </a:rPr>
              <a:t>I enjoy sport and have played hockey at an international level. I believe it is important for children to have the opportunity to not only fulfil their potential academically but in all other aspects of their lives. I also recognise the need for a balanced education which is engaging and fun for all students.”</a:t>
            </a:r>
            <a:endParaRPr lang="en-GB" sz="1400" b="0" i="0" dirty="0">
              <a:solidFill>
                <a:srgbClr val="034B13"/>
              </a:solidFill>
              <a:effectLst/>
            </a:endParaRPr>
          </a:p>
        </p:txBody>
      </p:sp>
      <p:sp>
        <p:nvSpPr>
          <p:cNvPr id="11" name="Footer Placeholder 1">
            <a:extLst>
              <a:ext uri="{FF2B5EF4-FFF2-40B4-BE49-F238E27FC236}">
                <a16:creationId xmlns:a16="http://schemas.microsoft.com/office/drawing/2014/main" id="{9C9135D0-D2A1-6545-8CC3-B4E95F2BDCE7}"/>
              </a:ext>
            </a:extLst>
          </p:cNvPr>
          <p:cNvSpPr>
            <a:spLocks noGrp="1"/>
          </p:cNvSpPr>
          <p:nvPr>
            <p:ph type="ftr" sz="quarter" idx="11"/>
          </p:nvPr>
        </p:nvSpPr>
        <p:spPr>
          <a:xfrm>
            <a:off x="176166" y="6354291"/>
            <a:ext cx="2187773" cy="34210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defRPr sz="1400">
                <a:solidFill>
                  <a:srgbClr val="000000"/>
                </a:solidFill>
                <a:latin typeface="Arial" charset="0"/>
                <a:cs typeface="Arial" charset="0"/>
                <a:sym typeface="Arial" charset="0"/>
              </a:defRPr>
            </a:lvl1pPr>
            <a:lvl2pPr marL="742950" indent="-285750">
              <a:defRPr sz="1400">
                <a:solidFill>
                  <a:srgbClr val="000000"/>
                </a:solidFill>
                <a:latin typeface="Arial" charset="0"/>
                <a:cs typeface="Arial" charset="0"/>
                <a:sym typeface="Arial" charset="0"/>
              </a:defRPr>
            </a:lvl2pPr>
            <a:lvl3pPr marL="1143000" indent="-228600">
              <a:defRPr sz="1400">
                <a:solidFill>
                  <a:srgbClr val="000000"/>
                </a:solidFill>
                <a:latin typeface="Arial" charset="0"/>
                <a:cs typeface="Arial" charset="0"/>
                <a:sym typeface="Arial" charset="0"/>
              </a:defRPr>
            </a:lvl3pPr>
            <a:lvl4pPr marL="1600200" indent="-228600">
              <a:defRPr sz="1400">
                <a:solidFill>
                  <a:srgbClr val="000000"/>
                </a:solidFill>
                <a:latin typeface="Arial" charset="0"/>
                <a:cs typeface="Arial" charset="0"/>
                <a:sym typeface="Arial" charset="0"/>
              </a:defRPr>
            </a:lvl4pPr>
            <a:lvl5pPr marL="2057400" indent="-22860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algn="l">
              <a:spcAft>
                <a:spcPts val="600"/>
              </a:spcAft>
            </a:pPr>
            <a:r>
              <a:rPr lang="en-US" altLang="en-US" b="1" i="1" kern="1200" dirty="0">
                <a:solidFill>
                  <a:schemeClr val="bg1">
                    <a:alpha val="80000"/>
                  </a:schemeClr>
                </a:solidFill>
                <a:latin typeface="+mn-lt"/>
                <a:ea typeface="+mn-ea"/>
                <a:cs typeface="+mn-cs"/>
                <a:sym typeface="Comic Sans MS" pitchFamily="66" charset="0"/>
              </a:rPr>
              <a:t>Embed      Enrich     Excite</a:t>
            </a:r>
          </a:p>
        </p:txBody>
      </p:sp>
    </p:spTree>
    <p:extLst>
      <p:ext uri="{BB962C8B-B14F-4D97-AF65-F5344CB8AC3E}">
        <p14:creationId xmlns:p14="http://schemas.microsoft.com/office/powerpoint/2010/main" val="3500246630"/>
      </p:ext>
    </p:extLst>
  </p:cSld>
  <p:clrMapOvr>
    <a:overrideClrMapping bg1="lt1" tx1="dk1" bg2="lt2" tx2="dk2" accent1="accent1" accent2="accent2" accent3="accent3" accent4="accent4" accent5="accent5" accent6="accent6" hlink="hlink" folHlink="folHlink"/>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7264F718-7FAC-4056-9FA9-A603EC682F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285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74639F7-E3C7-4165-A83E-6386A86BA1D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4767261" cy="6858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8B3AF0F1-707A-463E-B5EE-33C63A40CF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4484693" cy="6858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6" name="Picture 5">
            <a:extLst>
              <a:ext uri="{FF2B5EF4-FFF2-40B4-BE49-F238E27FC236}">
                <a16:creationId xmlns:a16="http://schemas.microsoft.com/office/drawing/2014/main" id="{5A3F4231-D8D7-1443-8DD3-4045F26FBCE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179764" y="5400298"/>
            <a:ext cx="1304929" cy="129457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84C5AB4D-F7C8-FB48-99CB-5E7B5E3B2C54}"/>
              </a:ext>
            </a:extLst>
          </p:cNvPr>
          <p:cNvSpPr/>
          <p:nvPr/>
        </p:nvSpPr>
        <p:spPr>
          <a:xfrm>
            <a:off x="309156" y="4193704"/>
            <a:ext cx="2647464" cy="723275"/>
          </a:xfrm>
          <a:prstGeom prst="rect">
            <a:avLst/>
          </a:prstGeom>
        </p:spPr>
        <p:txBody>
          <a:bodyPr wrap="square">
            <a:spAutoFit/>
          </a:bodyPr>
          <a:lstStyle/>
          <a:p>
            <a:pPr marL="57150">
              <a:lnSpc>
                <a:spcPct val="90000"/>
              </a:lnSpc>
              <a:spcAft>
                <a:spcPts val="600"/>
              </a:spcAft>
            </a:pPr>
            <a:r>
              <a:rPr lang="en-US" sz="2000" dirty="0">
                <a:solidFill>
                  <a:schemeClr val="bg1"/>
                </a:solidFill>
              </a:rPr>
              <a:t>Tina Gray-</a:t>
            </a:r>
            <a:r>
              <a:rPr lang="en-US" sz="2000" dirty="0" err="1">
                <a:solidFill>
                  <a:schemeClr val="bg1"/>
                </a:solidFill>
              </a:rPr>
              <a:t>Rampello</a:t>
            </a:r>
            <a:endParaRPr lang="en-US" sz="2000" dirty="0">
              <a:solidFill>
                <a:schemeClr val="bg1"/>
              </a:solidFill>
            </a:endParaRPr>
          </a:p>
          <a:p>
            <a:pPr marL="57150">
              <a:lnSpc>
                <a:spcPct val="90000"/>
              </a:lnSpc>
              <a:spcAft>
                <a:spcPts val="600"/>
              </a:spcAft>
            </a:pPr>
            <a:r>
              <a:rPr lang="en-US" sz="2000" dirty="0">
                <a:solidFill>
                  <a:schemeClr val="bg1"/>
                </a:solidFill>
              </a:rPr>
              <a:t>Parent Governor </a:t>
            </a:r>
          </a:p>
        </p:txBody>
      </p:sp>
      <p:pic>
        <p:nvPicPr>
          <p:cNvPr id="2" name="Picture 1">
            <a:extLst>
              <a:ext uri="{FF2B5EF4-FFF2-40B4-BE49-F238E27FC236}">
                <a16:creationId xmlns:a16="http://schemas.microsoft.com/office/drawing/2014/main" id="{800B963A-A74C-4E42-8CDE-2920015E0504}"/>
              </a:ext>
            </a:extLst>
          </p:cNvPr>
          <p:cNvPicPr>
            <a:picLocks noChangeAspect="1"/>
          </p:cNvPicPr>
          <p:nvPr/>
        </p:nvPicPr>
        <p:blipFill>
          <a:blip r:embed="rId3"/>
          <a:stretch>
            <a:fillRect/>
          </a:stretch>
        </p:blipFill>
        <p:spPr>
          <a:xfrm>
            <a:off x="283508" y="333276"/>
            <a:ext cx="2873591" cy="3527152"/>
          </a:xfrm>
          <a:prstGeom prst="rect">
            <a:avLst/>
          </a:prstGeom>
        </p:spPr>
      </p:pic>
      <p:sp>
        <p:nvSpPr>
          <p:cNvPr id="5" name="Rectangle 4">
            <a:extLst>
              <a:ext uri="{FF2B5EF4-FFF2-40B4-BE49-F238E27FC236}">
                <a16:creationId xmlns:a16="http://schemas.microsoft.com/office/drawing/2014/main" id="{B2B38C45-B913-0849-AE79-A8432919F334}"/>
              </a:ext>
            </a:extLst>
          </p:cNvPr>
          <p:cNvSpPr/>
          <p:nvPr/>
        </p:nvSpPr>
        <p:spPr>
          <a:xfrm>
            <a:off x="4570857" y="908720"/>
            <a:ext cx="4263987" cy="5509200"/>
          </a:xfrm>
          <a:prstGeom prst="rect">
            <a:avLst/>
          </a:prstGeom>
        </p:spPr>
        <p:txBody>
          <a:bodyPr wrap="square">
            <a:spAutoFit/>
          </a:bodyPr>
          <a:lstStyle/>
          <a:p>
            <a:pPr algn="just" fontAlgn="t"/>
            <a:r>
              <a:rPr lang="en-GB" sz="1600" dirty="0">
                <a:solidFill>
                  <a:srgbClr val="034B13"/>
                </a:solidFill>
              </a:rPr>
              <a:t>“My name is Tina Gray-</a:t>
            </a:r>
            <a:r>
              <a:rPr lang="en-GB" sz="1600" dirty="0" err="1">
                <a:solidFill>
                  <a:srgbClr val="034B13"/>
                </a:solidFill>
              </a:rPr>
              <a:t>Rampello</a:t>
            </a:r>
            <a:r>
              <a:rPr lang="en-GB" sz="1600" dirty="0">
                <a:solidFill>
                  <a:srgbClr val="034B13"/>
                </a:solidFill>
              </a:rPr>
              <a:t> and I currently have 2 children at the school. I have a thorough understanding of the education sector due to my career and have had experience of teaching and consulting in primary schools in various regions.</a:t>
            </a:r>
          </a:p>
          <a:p>
            <a:pPr algn="just" fontAlgn="t"/>
            <a:endParaRPr lang="en-GB" sz="1600" dirty="0">
              <a:solidFill>
                <a:srgbClr val="034B13"/>
              </a:solidFill>
            </a:endParaRPr>
          </a:p>
          <a:p>
            <a:pPr algn="just" fontAlgn="t"/>
            <a:r>
              <a:rPr lang="en-GB" sz="1600" dirty="0">
                <a:solidFill>
                  <a:srgbClr val="034B13"/>
                </a:solidFill>
              </a:rPr>
              <a:t>I currently work as a School Engagement Manager for the Royal Opera House Bridge supporting schools in engaging with creative and cultural learning across Hertfordshire and Bedfordshire. I am very passionate about children and young people having access to good quality arts and culture provision and the impact this can have on a child’s development. Within my role I support schools in curriculum design, Artsmark, CPD and networking with local and national cultural organisations.</a:t>
            </a:r>
          </a:p>
          <a:p>
            <a:pPr algn="just" fontAlgn="t"/>
            <a:endParaRPr lang="en-GB" sz="1600" dirty="0">
              <a:solidFill>
                <a:srgbClr val="034B13"/>
              </a:solidFill>
            </a:endParaRPr>
          </a:p>
          <a:p>
            <a:pPr algn="just" fontAlgn="t"/>
            <a:r>
              <a:rPr lang="en-GB" sz="1600" dirty="0">
                <a:solidFill>
                  <a:srgbClr val="034B13"/>
                </a:solidFill>
              </a:rPr>
              <a:t>In my spare time I enjoy spending time with family and friends, reading, studying, playing music and also work as a vocal coach at a local musical theatre academy.”</a:t>
            </a:r>
            <a:endParaRPr lang="en-GB" sz="1600" b="0" i="0" dirty="0">
              <a:solidFill>
                <a:srgbClr val="034B13"/>
              </a:solidFill>
              <a:effectLst/>
            </a:endParaRPr>
          </a:p>
        </p:txBody>
      </p:sp>
      <p:sp>
        <p:nvSpPr>
          <p:cNvPr id="11" name="Footer Placeholder 1">
            <a:extLst>
              <a:ext uri="{FF2B5EF4-FFF2-40B4-BE49-F238E27FC236}">
                <a16:creationId xmlns:a16="http://schemas.microsoft.com/office/drawing/2014/main" id="{D3D84D58-0652-A948-A92F-BA76630756AF}"/>
              </a:ext>
            </a:extLst>
          </p:cNvPr>
          <p:cNvSpPr>
            <a:spLocks noGrp="1"/>
          </p:cNvSpPr>
          <p:nvPr>
            <p:ph type="ftr" sz="quarter" idx="11"/>
          </p:nvPr>
        </p:nvSpPr>
        <p:spPr>
          <a:xfrm>
            <a:off x="213236" y="6352765"/>
            <a:ext cx="2187773" cy="34210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defRPr sz="1400">
                <a:solidFill>
                  <a:srgbClr val="000000"/>
                </a:solidFill>
                <a:latin typeface="Arial" charset="0"/>
                <a:cs typeface="Arial" charset="0"/>
                <a:sym typeface="Arial" charset="0"/>
              </a:defRPr>
            </a:lvl1pPr>
            <a:lvl2pPr marL="742950" indent="-285750">
              <a:defRPr sz="1400">
                <a:solidFill>
                  <a:srgbClr val="000000"/>
                </a:solidFill>
                <a:latin typeface="Arial" charset="0"/>
                <a:cs typeface="Arial" charset="0"/>
                <a:sym typeface="Arial" charset="0"/>
              </a:defRPr>
            </a:lvl2pPr>
            <a:lvl3pPr marL="1143000" indent="-228600">
              <a:defRPr sz="1400">
                <a:solidFill>
                  <a:srgbClr val="000000"/>
                </a:solidFill>
                <a:latin typeface="Arial" charset="0"/>
                <a:cs typeface="Arial" charset="0"/>
                <a:sym typeface="Arial" charset="0"/>
              </a:defRPr>
            </a:lvl3pPr>
            <a:lvl4pPr marL="1600200" indent="-228600">
              <a:defRPr sz="1400">
                <a:solidFill>
                  <a:srgbClr val="000000"/>
                </a:solidFill>
                <a:latin typeface="Arial" charset="0"/>
                <a:cs typeface="Arial" charset="0"/>
                <a:sym typeface="Arial" charset="0"/>
              </a:defRPr>
            </a:lvl4pPr>
            <a:lvl5pPr marL="2057400" indent="-22860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algn="l">
              <a:spcAft>
                <a:spcPts val="600"/>
              </a:spcAft>
            </a:pPr>
            <a:r>
              <a:rPr lang="en-US" altLang="en-US" b="1" i="1" kern="1200" dirty="0">
                <a:solidFill>
                  <a:schemeClr val="bg1">
                    <a:alpha val="80000"/>
                  </a:schemeClr>
                </a:solidFill>
                <a:latin typeface="+mn-lt"/>
                <a:ea typeface="+mn-ea"/>
                <a:cs typeface="+mn-cs"/>
                <a:sym typeface="Comic Sans MS" pitchFamily="66" charset="0"/>
              </a:rPr>
              <a:t>Embed      Enrich     Excite</a:t>
            </a:r>
          </a:p>
        </p:txBody>
      </p:sp>
    </p:spTree>
    <p:extLst>
      <p:ext uri="{BB962C8B-B14F-4D97-AF65-F5344CB8AC3E}">
        <p14:creationId xmlns:p14="http://schemas.microsoft.com/office/powerpoint/2010/main" val="2451371262"/>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7264F718-7FAC-4056-9FA9-A603EC682F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285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74639F7-E3C7-4165-A83E-6386A86BA1D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4767261" cy="6858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8B3AF0F1-707A-463E-B5EE-33C63A40CF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4484693" cy="6858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6" name="Picture 5">
            <a:extLst>
              <a:ext uri="{FF2B5EF4-FFF2-40B4-BE49-F238E27FC236}">
                <a16:creationId xmlns:a16="http://schemas.microsoft.com/office/drawing/2014/main" id="{5A3F4231-D8D7-1443-8DD3-4045F26FBCE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179764" y="5484819"/>
            <a:ext cx="1304929" cy="129457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84C5AB4D-F7C8-FB48-99CB-5E7B5E3B2C54}"/>
              </a:ext>
            </a:extLst>
          </p:cNvPr>
          <p:cNvSpPr/>
          <p:nvPr/>
        </p:nvSpPr>
        <p:spPr>
          <a:xfrm>
            <a:off x="309156" y="4193704"/>
            <a:ext cx="2647464" cy="646331"/>
          </a:xfrm>
          <a:prstGeom prst="rect">
            <a:avLst/>
          </a:prstGeom>
        </p:spPr>
        <p:txBody>
          <a:bodyPr wrap="square">
            <a:spAutoFit/>
          </a:bodyPr>
          <a:lstStyle/>
          <a:p>
            <a:pPr marL="57150">
              <a:lnSpc>
                <a:spcPct val="90000"/>
              </a:lnSpc>
              <a:spcAft>
                <a:spcPts val="600"/>
              </a:spcAft>
            </a:pPr>
            <a:r>
              <a:rPr lang="en-US" sz="2000" dirty="0">
                <a:solidFill>
                  <a:schemeClr val="bg1"/>
                </a:solidFill>
              </a:rPr>
              <a:t>Rachel Roberts  Headteacher Governor </a:t>
            </a:r>
          </a:p>
        </p:txBody>
      </p:sp>
      <p:pic>
        <p:nvPicPr>
          <p:cNvPr id="2" name="Picture 1">
            <a:extLst>
              <a:ext uri="{FF2B5EF4-FFF2-40B4-BE49-F238E27FC236}">
                <a16:creationId xmlns:a16="http://schemas.microsoft.com/office/drawing/2014/main" id="{3834E96F-713D-3141-BB9C-7508EC4A3BA5}"/>
              </a:ext>
            </a:extLst>
          </p:cNvPr>
          <p:cNvPicPr>
            <a:picLocks noChangeAspect="1"/>
          </p:cNvPicPr>
          <p:nvPr/>
        </p:nvPicPr>
        <p:blipFill>
          <a:blip r:embed="rId3"/>
          <a:stretch>
            <a:fillRect/>
          </a:stretch>
        </p:blipFill>
        <p:spPr>
          <a:xfrm>
            <a:off x="309156" y="278838"/>
            <a:ext cx="2758273" cy="3793802"/>
          </a:xfrm>
          <a:prstGeom prst="rect">
            <a:avLst/>
          </a:prstGeom>
        </p:spPr>
      </p:pic>
      <p:sp>
        <p:nvSpPr>
          <p:cNvPr id="5" name="Rectangle 4">
            <a:extLst>
              <a:ext uri="{FF2B5EF4-FFF2-40B4-BE49-F238E27FC236}">
                <a16:creationId xmlns:a16="http://schemas.microsoft.com/office/drawing/2014/main" id="{81C43BDA-52A3-4D4B-99D8-5015CF35CE28}"/>
              </a:ext>
            </a:extLst>
          </p:cNvPr>
          <p:cNvSpPr/>
          <p:nvPr/>
        </p:nvSpPr>
        <p:spPr>
          <a:xfrm>
            <a:off x="4659309" y="1166842"/>
            <a:ext cx="4017148" cy="4524315"/>
          </a:xfrm>
          <a:prstGeom prst="rect">
            <a:avLst/>
          </a:prstGeom>
        </p:spPr>
        <p:txBody>
          <a:bodyPr wrap="square">
            <a:spAutoFit/>
          </a:bodyPr>
          <a:lstStyle/>
          <a:p>
            <a:pPr algn="just" fontAlgn="t"/>
            <a:r>
              <a:rPr lang="en-GB" sz="1600" dirty="0">
                <a:solidFill>
                  <a:srgbClr val="034B13"/>
                </a:solidFill>
              </a:rPr>
              <a:t>I am proud to be the Headteacher of Middleton Primary School, having previously been a teacher, Assistant Headteacher and Deputy Headteacher here.</a:t>
            </a:r>
          </a:p>
          <a:p>
            <a:pPr algn="just" fontAlgn="t"/>
            <a:endParaRPr lang="en-GB" sz="1600" dirty="0">
              <a:solidFill>
                <a:srgbClr val="034B13"/>
              </a:solidFill>
            </a:endParaRPr>
          </a:p>
          <a:p>
            <a:pPr algn="just" fontAlgn="t"/>
            <a:r>
              <a:rPr lang="en-GB" sz="1600" dirty="0">
                <a:solidFill>
                  <a:srgbClr val="034B13"/>
                </a:solidFill>
              </a:rPr>
              <a:t>Middleton has recently been recognised as an ‘outstanding’ school by OFSTED, a recognition we are thrilled with because it reflects the consistent hard work of all the children, staff, parents and governors.</a:t>
            </a:r>
          </a:p>
          <a:p>
            <a:pPr algn="just" fontAlgn="t"/>
            <a:endParaRPr lang="en-GB" sz="1600" dirty="0">
              <a:solidFill>
                <a:srgbClr val="034B13"/>
              </a:solidFill>
            </a:endParaRPr>
          </a:p>
          <a:p>
            <a:pPr algn="just" fontAlgn="t"/>
            <a:r>
              <a:rPr lang="en-GB" sz="1600" dirty="0">
                <a:solidFill>
                  <a:srgbClr val="034B13"/>
                </a:solidFill>
              </a:rPr>
              <a:t>I am very passionate about primary education being the foundations of success for our children. I am very ambitious for the future of Middleton and believe every child that comes to our school has the right to leave us completely equipped to enjoy the challenges of secondary education.</a:t>
            </a:r>
            <a:endParaRPr lang="en-GB" sz="1600" b="0" i="0" dirty="0">
              <a:solidFill>
                <a:srgbClr val="034B13"/>
              </a:solidFill>
              <a:effectLst/>
            </a:endParaRPr>
          </a:p>
        </p:txBody>
      </p:sp>
      <p:sp>
        <p:nvSpPr>
          <p:cNvPr id="11" name="Footer Placeholder 1">
            <a:extLst>
              <a:ext uri="{FF2B5EF4-FFF2-40B4-BE49-F238E27FC236}">
                <a16:creationId xmlns:a16="http://schemas.microsoft.com/office/drawing/2014/main" id="{EDD4F026-D620-B74B-846C-03AD63D5D625}"/>
              </a:ext>
            </a:extLst>
          </p:cNvPr>
          <p:cNvSpPr>
            <a:spLocks noGrp="1"/>
          </p:cNvSpPr>
          <p:nvPr>
            <p:ph type="ftr" sz="quarter" idx="11"/>
          </p:nvPr>
        </p:nvSpPr>
        <p:spPr>
          <a:xfrm>
            <a:off x="166380" y="6375679"/>
            <a:ext cx="2187773" cy="34210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defRPr sz="1400">
                <a:solidFill>
                  <a:srgbClr val="000000"/>
                </a:solidFill>
                <a:latin typeface="Arial" charset="0"/>
                <a:cs typeface="Arial" charset="0"/>
                <a:sym typeface="Arial" charset="0"/>
              </a:defRPr>
            </a:lvl1pPr>
            <a:lvl2pPr marL="742950" indent="-285750">
              <a:defRPr sz="1400">
                <a:solidFill>
                  <a:srgbClr val="000000"/>
                </a:solidFill>
                <a:latin typeface="Arial" charset="0"/>
                <a:cs typeface="Arial" charset="0"/>
                <a:sym typeface="Arial" charset="0"/>
              </a:defRPr>
            </a:lvl2pPr>
            <a:lvl3pPr marL="1143000" indent="-228600">
              <a:defRPr sz="1400">
                <a:solidFill>
                  <a:srgbClr val="000000"/>
                </a:solidFill>
                <a:latin typeface="Arial" charset="0"/>
                <a:cs typeface="Arial" charset="0"/>
                <a:sym typeface="Arial" charset="0"/>
              </a:defRPr>
            </a:lvl3pPr>
            <a:lvl4pPr marL="1600200" indent="-228600">
              <a:defRPr sz="1400">
                <a:solidFill>
                  <a:srgbClr val="000000"/>
                </a:solidFill>
                <a:latin typeface="Arial" charset="0"/>
                <a:cs typeface="Arial" charset="0"/>
                <a:sym typeface="Arial" charset="0"/>
              </a:defRPr>
            </a:lvl4pPr>
            <a:lvl5pPr marL="2057400" indent="-22860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algn="l">
              <a:spcAft>
                <a:spcPts val="600"/>
              </a:spcAft>
            </a:pPr>
            <a:r>
              <a:rPr lang="en-US" altLang="en-US" b="1" i="1" kern="1200" dirty="0">
                <a:solidFill>
                  <a:schemeClr val="bg1">
                    <a:alpha val="80000"/>
                  </a:schemeClr>
                </a:solidFill>
                <a:latin typeface="+mn-lt"/>
                <a:ea typeface="+mn-ea"/>
                <a:cs typeface="+mn-cs"/>
                <a:sym typeface="Comic Sans MS" pitchFamily="66" charset="0"/>
              </a:rPr>
              <a:t>Embed      Enrich     Excite</a:t>
            </a:r>
          </a:p>
        </p:txBody>
      </p:sp>
    </p:spTree>
    <p:extLst>
      <p:ext uri="{BB962C8B-B14F-4D97-AF65-F5344CB8AC3E}">
        <p14:creationId xmlns:p14="http://schemas.microsoft.com/office/powerpoint/2010/main" val="3285077957"/>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7264F718-7FAC-4056-9FA9-A603EC682F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285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74639F7-E3C7-4165-A83E-6386A86BA1D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4767261" cy="6858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8B3AF0F1-707A-463E-B5EE-33C63A40CF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4484693" cy="6858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6" name="Picture 5">
            <a:extLst>
              <a:ext uri="{FF2B5EF4-FFF2-40B4-BE49-F238E27FC236}">
                <a16:creationId xmlns:a16="http://schemas.microsoft.com/office/drawing/2014/main" id="{5A3F4231-D8D7-1443-8DD3-4045F26FBCE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174097" y="5430495"/>
            <a:ext cx="1304929" cy="129457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84C5AB4D-F7C8-FB48-99CB-5E7B5E3B2C54}"/>
              </a:ext>
            </a:extLst>
          </p:cNvPr>
          <p:cNvSpPr/>
          <p:nvPr/>
        </p:nvSpPr>
        <p:spPr>
          <a:xfrm>
            <a:off x="309156" y="4193704"/>
            <a:ext cx="2647464" cy="723275"/>
          </a:xfrm>
          <a:prstGeom prst="rect">
            <a:avLst/>
          </a:prstGeom>
        </p:spPr>
        <p:txBody>
          <a:bodyPr wrap="square">
            <a:spAutoFit/>
          </a:bodyPr>
          <a:lstStyle/>
          <a:p>
            <a:pPr marL="57150">
              <a:lnSpc>
                <a:spcPct val="90000"/>
              </a:lnSpc>
              <a:spcAft>
                <a:spcPts val="600"/>
              </a:spcAft>
            </a:pPr>
            <a:r>
              <a:rPr lang="en-US" sz="2000" dirty="0">
                <a:solidFill>
                  <a:schemeClr val="bg1"/>
                </a:solidFill>
              </a:rPr>
              <a:t>Tara Trail </a:t>
            </a:r>
          </a:p>
          <a:p>
            <a:pPr marL="57150">
              <a:lnSpc>
                <a:spcPct val="90000"/>
              </a:lnSpc>
              <a:spcAft>
                <a:spcPts val="600"/>
              </a:spcAft>
            </a:pPr>
            <a:r>
              <a:rPr lang="en-US" sz="2000" dirty="0">
                <a:solidFill>
                  <a:schemeClr val="bg1"/>
                </a:solidFill>
              </a:rPr>
              <a:t>Staff Governor </a:t>
            </a:r>
          </a:p>
        </p:txBody>
      </p:sp>
      <p:pic>
        <p:nvPicPr>
          <p:cNvPr id="2" name="Picture 1">
            <a:extLst>
              <a:ext uri="{FF2B5EF4-FFF2-40B4-BE49-F238E27FC236}">
                <a16:creationId xmlns:a16="http://schemas.microsoft.com/office/drawing/2014/main" id="{452F603F-A4DC-CD49-9E1E-754B4EAC3480}"/>
              </a:ext>
            </a:extLst>
          </p:cNvPr>
          <p:cNvPicPr>
            <a:picLocks noChangeAspect="1"/>
          </p:cNvPicPr>
          <p:nvPr/>
        </p:nvPicPr>
        <p:blipFill>
          <a:blip r:embed="rId3"/>
          <a:stretch>
            <a:fillRect/>
          </a:stretch>
        </p:blipFill>
        <p:spPr>
          <a:xfrm>
            <a:off x="297996" y="254522"/>
            <a:ext cx="2856318" cy="3822550"/>
          </a:xfrm>
          <a:prstGeom prst="rect">
            <a:avLst/>
          </a:prstGeom>
        </p:spPr>
      </p:pic>
      <p:sp>
        <p:nvSpPr>
          <p:cNvPr id="4" name="Rectangle 3">
            <a:extLst>
              <a:ext uri="{FF2B5EF4-FFF2-40B4-BE49-F238E27FC236}">
                <a16:creationId xmlns:a16="http://schemas.microsoft.com/office/drawing/2014/main" id="{490D15EF-0439-B249-892F-16C172A0A2A9}"/>
              </a:ext>
            </a:extLst>
          </p:cNvPr>
          <p:cNvSpPr/>
          <p:nvPr/>
        </p:nvSpPr>
        <p:spPr>
          <a:xfrm>
            <a:off x="4700532" y="582067"/>
            <a:ext cx="4159644" cy="5693866"/>
          </a:xfrm>
          <a:prstGeom prst="rect">
            <a:avLst/>
          </a:prstGeom>
        </p:spPr>
        <p:txBody>
          <a:bodyPr wrap="square">
            <a:spAutoFit/>
          </a:bodyPr>
          <a:lstStyle/>
          <a:p>
            <a:pPr algn="just">
              <a:spcAft>
                <a:spcPts val="0"/>
              </a:spcAft>
            </a:pPr>
            <a:r>
              <a:rPr lang="en-GB" sz="1400" dirty="0">
                <a:solidFill>
                  <a:srgbClr val="034B13"/>
                </a:solidFill>
              </a:rPr>
              <a:t>Tara graduated from a small teacher training college in Southampton with a B.Ed. hons degree with French. She began her teaching career at Streetfield Middle School in Dunstable, where she was a class teacher with responsibility for teaching French across the school. </a:t>
            </a:r>
          </a:p>
          <a:p>
            <a:pPr algn="just">
              <a:spcAft>
                <a:spcPts val="0"/>
              </a:spcAft>
            </a:pPr>
            <a:endParaRPr lang="en-GB" sz="1400" dirty="0">
              <a:solidFill>
                <a:srgbClr val="034B13"/>
              </a:solidFill>
            </a:endParaRPr>
          </a:p>
          <a:p>
            <a:pPr algn="just">
              <a:spcAft>
                <a:spcPts val="0"/>
              </a:spcAft>
            </a:pPr>
            <a:r>
              <a:rPr lang="en-GB" sz="1400" dirty="0">
                <a:solidFill>
                  <a:srgbClr val="034B13"/>
                </a:solidFill>
              </a:rPr>
              <a:t>She relocated to Exmouth when her first son, Sam, was a year old and taught at Whipton Barton Junior School in Exeter, where she continued to teach French but also discovered a passion for SEND and became the SENCO. After her second son, Joe, was born the family moved to Brittany, where Tara worked as an English language assistant in a French high school.</a:t>
            </a:r>
          </a:p>
          <a:p>
            <a:pPr algn="just">
              <a:spcAft>
                <a:spcPts val="0"/>
              </a:spcAft>
            </a:pPr>
            <a:endParaRPr lang="en-GB" sz="1400" dirty="0">
              <a:solidFill>
                <a:srgbClr val="000000"/>
              </a:solidFill>
            </a:endParaRPr>
          </a:p>
          <a:p>
            <a:pPr algn="just">
              <a:spcAft>
                <a:spcPts val="0"/>
              </a:spcAft>
            </a:pPr>
            <a:r>
              <a:rPr lang="en-GB" sz="1400" dirty="0">
                <a:solidFill>
                  <a:srgbClr val="034B13"/>
                </a:solidFill>
              </a:rPr>
              <a:t>The family moved to Milton Keynes in 2005 and Tara has worked at Middleton ever since, teaching in various different year groups including EYFS and Year 6. Tara has led several subjects at Middleton including French, Geography and Global Education and her roles have included SENCO, Assistant Head and she is currently the Senior Deputy Head but maintains a teaching commitment.</a:t>
            </a:r>
          </a:p>
          <a:p>
            <a:pPr algn="just">
              <a:spcAft>
                <a:spcPts val="0"/>
              </a:spcAft>
            </a:pPr>
            <a:endParaRPr lang="en-GB" sz="1400" dirty="0">
              <a:solidFill>
                <a:srgbClr val="000000"/>
              </a:solidFill>
            </a:endParaRPr>
          </a:p>
          <a:p>
            <a:pPr algn="just">
              <a:spcAft>
                <a:spcPts val="0"/>
              </a:spcAft>
            </a:pPr>
            <a:r>
              <a:rPr lang="en-GB" sz="1400" dirty="0">
                <a:solidFill>
                  <a:srgbClr val="034B13"/>
                </a:solidFill>
              </a:rPr>
              <a:t>Tara is an SLE for Special Educational Needs and has attained her NPQH qualification.</a:t>
            </a:r>
            <a:endParaRPr lang="en-GB" sz="1400" b="0" i="0" u="none" strike="noStrike" dirty="0">
              <a:solidFill>
                <a:srgbClr val="000000"/>
              </a:solidFill>
              <a:effectLst/>
            </a:endParaRPr>
          </a:p>
        </p:txBody>
      </p:sp>
      <p:sp>
        <p:nvSpPr>
          <p:cNvPr id="9" name="Footer Placeholder 1">
            <a:extLst>
              <a:ext uri="{FF2B5EF4-FFF2-40B4-BE49-F238E27FC236}">
                <a16:creationId xmlns:a16="http://schemas.microsoft.com/office/drawing/2014/main" id="{EC04DD49-D1DC-B249-8A45-015B85E470A0}"/>
              </a:ext>
            </a:extLst>
          </p:cNvPr>
          <p:cNvSpPr>
            <a:spLocks noGrp="1"/>
          </p:cNvSpPr>
          <p:nvPr>
            <p:ph type="ftr" sz="quarter" idx="11"/>
          </p:nvPr>
        </p:nvSpPr>
        <p:spPr>
          <a:xfrm>
            <a:off x="195857" y="6281175"/>
            <a:ext cx="2187773" cy="34210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defRPr sz="1400">
                <a:solidFill>
                  <a:srgbClr val="000000"/>
                </a:solidFill>
                <a:latin typeface="Arial" charset="0"/>
                <a:cs typeface="Arial" charset="0"/>
                <a:sym typeface="Arial" charset="0"/>
              </a:defRPr>
            </a:lvl1pPr>
            <a:lvl2pPr marL="742950" indent="-285750">
              <a:defRPr sz="1400">
                <a:solidFill>
                  <a:srgbClr val="000000"/>
                </a:solidFill>
                <a:latin typeface="Arial" charset="0"/>
                <a:cs typeface="Arial" charset="0"/>
                <a:sym typeface="Arial" charset="0"/>
              </a:defRPr>
            </a:lvl2pPr>
            <a:lvl3pPr marL="1143000" indent="-228600">
              <a:defRPr sz="1400">
                <a:solidFill>
                  <a:srgbClr val="000000"/>
                </a:solidFill>
                <a:latin typeface="Arial" charset="0"/>
                <a:cs typeface="Arial" charset="0"/>
                <a:sym typeface="Arial" charset="0"/>
              </a:defRPr>
            </a:lvl3pPr>
            <a:lvl4pPr marL="1600200" indent="-228600">
              <a:defRPr sz="1400">
                <a:solidFill>
                  <a:srgbClr val="000000"/>
                </a:solidFill>
                <a:latin typeface="Arial" charset="0"/>
                <a:cs typeface="Arial" charset="0"/>
                <a:sym typeface="Arial" charset="0"/>
              </a:defRPr>
            </a:lvl4pPr>
            <a:lvl5pPr marL="2057400" indent="-22860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algn="l">
              <a:spcAft>
                <a:spcPts val="600"/>
              </a:spcAft>
            </a:pPr>
            <a:r>
              <a:rPr lang="en-US" altLang="en-US" b="1" i="1" kern="1200" dirty="0">
                <a:solidFill>
                  <a:schemeClr val="bg1">
                    <a:alpha val="80000"/>
                  </a:schemeClr>
                </a:solidFill>
                <a:latin typeface="+mn-lt"/>
                <a:ea typeface="+mn-ea"/>
                <a:cs typeface="+mn-cs"/>
                <a:sym typeface="Comic Sans MS" pitchFamily="66" charset="0"/>
              </a:rPr>
              <a:t>Embed      Enrich     Excite</a:t>
            </a:r>
          </a:p>
        </p:txBody>
      </p:sp>
    </p:spTree>
    <p:extLst>
      <p:ext uri="{BB962C8B-B14F-4D97-AF65-F5344CB8AC3E}">
        <p14:creationId xmlns:p14="http://schemas.microsoft.com/office/powerpoint/2010/main" val="3613075351"/>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7264F718-7FAC-4056-9FA9-A603EC682F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285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74639F7-E3C7-4165-A83E-6386A86BA1D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4767261" cy="6858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8B3AF0F1-707A-463E-B5EE-33C63A40CF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4484693" cy="6858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6" name="Picture 5">
            <a:extLst>
              <a:ext uri="{FF2B5EF4-FFF2-40B4-BE49-F238E27FC236}">
                <a16:creationId xmlns:a16="http://schemas.microsoft.com/office/drawing/2014/main" id="{5A3F4231-D8D7-1443-8DD3-4045F26FBCE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198017" y="5541565"/>
            <a:ext cx="1304929" cy="129457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84C5AB4D-F7C8-FB48-99CB-5E7B5E3B2C54}"/>
              </a:ext>
            </a:extLst>
          </p:cNvPr>
          <p:cNvSpPr/>
          <p:nvPr/>
        </p:nvSpPr>
        <p:spPr>
          <a:xfrm>
            <a:off x="309156" y="4193704"/>
            <a:ext cx="2647464" cy="723275"/>
          </a:xfrm>
          <a:prstGeom prst="rect">
            <a:avLst/>
          </a:prstGeom>
        </p:spPr>
        <p:txBody>
          <a:bodyPr wrap="square">
            <a:spAutoFit/>
          </a:bodyPr>
          <a:lstStyle/>
          <a:p>
            <a:pPr marL="57150">
              <a:lnSpc>
                <a:spcPct val="90000"/>
              </a:lnSpc>
              <a:spcAft>
                <a:spcPts val="600"/>
              </a:spcAft>
            </a:pPr>
            <a:r>
              <a:rPr lang="en-US" sz="2000" dirty="0">
                <a:solidFill>
                  <a:schemeClr val="bg1"/>
                </a:solidFill>
              </a:rPr>
              <a:t>Liam Beaumont  </a:t>
            </a:r>
          </a:p>
          <a:p>
            <a:pPr marL="57150">
              <a:lnSpc>
                <a:spcPct val="90000"/>
              </a:lnSpc>
              <a:spcAft>
                <a:spcPts val="600"/>
              </a:spcAft>
            </a:pPr>
            <a:r>
              <a:rPr lang="en-US" sz="2000" dirty="0">
                <a:solidFill>
                  <a:schemeClr val="bg1"/>
                </a:solidFill>
              </a:rPr>
              <a:t>Staff Governor </a:t>
            </a:r>
          </a:p>
        </p:txBody>
      </p:sp>
      <p:pic>
        <p:nvPicPr>
          <p:cNvPr id="2" name="Picture 1">
            <a:extLst>
              <a:ext uri="{FF2B5EF4-FFF2-40B4-BE49-F238E27FC236}">
                <a16:creationId xmlns:a16="http://schemas.microsoft.com/office/drawing/2014/main" id="{0145F17E-3CF5-D346-AB52-232F73DCE9D2}"/>
              </a:ext>
            </a:extLst>
          </p:cNvPr>
          <p:cNvPicPr>
            <a:picLocks noChangeAspect="1"/>
          </p:cNvPicPr>
          <p:nvPr/>
        </p:nvPicPr>
        <p:blipFill>
          <a:blip r:embed="rId3"/>
          <a:stretch>
            <a:fillRect/>
          </a:stretch>
        </p:blipFill>
        <p:spPr>
          <a:xfrm>
            <a:off x="316052" y="260648"/>
            <a:ext cx="2470007" cy="3767150"/>
          </a:xfrm>
          <a:prstGeom prst="rect">
            <a:avLst/>
          </a:prstGeom>
        </p:spPr>
      </p:pic>
      <p:sp>
        <p:nvSpPr>
          <p:cNvPr id="4" name="Rectangle 3">
            <a:extLst>
              <a:ext uri="{FF2B5EF4-FFF2-40B4-BE49-F238E27FC236}">
                <a16:creationId xmlns:a16="http://schemas.microsoft.com/office/drawing/2014/main" id="{D5D8B014-C11E-7C4F-8935-F1CC71AFB8AC}"/>
              </a:ext>
            </a:extLst>
          </p:cNvPr>
          <p:cNvSpPr/>
          <p:nvPr/>
        </p:nvSpPr>
        <p:spPr>
          <a:xfrm>
            <a:off x="4484693" y="908720"/>
            <a:ext cx="4191763" cy="5478423"/>
          </a:xfrm>
          <a:prstGeom prst="rect">
            <a:avLst/>
          </a:prstGeom>
        </p:spPr>
        <p:txBody>
          <a:bodyPr wrap="square">
            <a:spAutoFit/>
          </a:bodyPr>
          <a:lstStyle/>
          <a:p>
            <a:pPr algn="just" fontAlgn="t"/>
            <a:r>
              <a:rPr lang="en-GB" sz="1400" dirty="0">
                <a:solidFill>
                  <a:srgbClr val="034B13"/>
                </a:solidFill>
              </a:rPr>
              <a:t>I originally joined Middleton as a Sports Coach having previously worked as an external sports club provider. During my second year at the school I completed my teacher training and am now the PE subject leader and manage the extended schools program. </a:t>
            </a:r>
          </a:p>
          <a:p>
            <a:pPr algn="just" fontAlgn="t"/>
            <a:endParaRPr lang="en-GB" sz="1400" dirty="0">
              <a:solidFill>
                <a:srgbClr val="034B13"/>
              </a:solidFill>
            </a:endParaRPr>
          </a:p>
          <a:p>
            <a:pPr algn="just" fontAlgn="t"/>
            <a:r>
              <a:rPr lang="en-GB" sz="1400" dirty="0">
                <a:solidFill>
                  <a:srgbClr val="034B13"/>
                </a:solidFill>
              </a:rPr>
              <a:t>You will usually find me outside teaching PE but I have also spent time teaching classroom based subjects when covering a long term absence.</a:t>
            </a:r>
          </a:p>
          <a:p>
            <a:pPr algn="just" fontAlgn="t"/>
            <a:endParaRPr lang="en-GB" sz="1400" dirty="0">
              <a:solidFill>
                <a:srgbClr val="034B13"/>
              </a:solidFill>
            </a:endParaRPr>
          </a:p>
          <a:p>
            <a:pPr algn="just" fontAlgn="t"/>
            <a:r>
              <a:rPr lang="en-GB" sz="1400" dirty="0">
                <a:solidFill>
                  <a:srgbClr val="034B13"/>
                </a:solidFill>
              </a:rPr>
              <a:t>I have spent a lot of time in my life being surrounded by Sport, whether that be playing or teaching/coaching. I believe that sport can be a tool used to develop not just physical skills but self-confidence, communication skills and wider learning behaviours that can be translated to all parts of life. </a:t>
            </a:r>
          </a:p>
          <a:p>
            <a:pPr algn="just" fontAlgn="t"/>
            <a:endParaRPr lang="en-GB" sz="1400" dirty="0">
              <a:solidFill>
                <a:srgbClr val="034B13"/>
              </a:solidFill>
            </a:endParaRPr>
          </a:p>
          <a:p>
            <a:pPr algn="just" fontAlgn="t"/>
            <a:r>
              <a:rPr lang="en-GB" sz="1400" dirty="0">
                <a:solidFill>
                  <a:srgbClr val="034B13"/>
                </a:solidFill>
              </a:rPr>
              <a:t>Our aim at Middleton is to give children a wide breath of opportunities enabling them to develop lifelong skills and enjoy different sporting activities. </a:t>
            </a:r>
          </a:p>
          <a:p>
            <a:pPr algn="just" fontAlgn="t"/>
            <a:endParaRPr lang="en-GB" sz="1400" dirty="0">
              <a:solidFill>
                <a:srgbClr val="034B13"/>
              </a:solidFill>
            </a:endParaRPr>
          </a:p>
          <a:p>
            <a:pPr algn="just" fontAlgn="t"/>
            <a:r>
              <a:rPr lang="en-GB" sz="1400" dirty="0">
                <a:solidFill>
                  <a:srgbClr val="034B13"/>
                </a:solidFill>
              </a:rPr>
              <a:t>As a school, we have been awarded ‘</a:t>
            </a:r>
            <a:r>
              <a:rPr lang="en-GB" sz="1400" i="1" dirty="0">
                <a:solidFill>
                  <a:srgbClr val="034B13"/>
                </a:solidFill>
              </a:rPr>
              <a:t>Milton Keynes Primary School of the Year’ </a:t>
            </a:r>
            <a:r>
              <a:rPr lang="en-GB" sz="1400" dirty="0">
                <a:solidFill>
                  <a:srgbClr val="034B13"/>
                </a:solidFill>
              </a:rPr>
              <a:t>3 times in the last 4 years by the MK School Sports Partnership which recognises the work we have achieved in this area.</a:t>
            </a:r>
            <a:endParaRPr lang="en-GB" sz="1400" b="0" i="0" dirty="0">
              <a:solidFill>
                <a:srgbClr val="034B13"/>
              </a:solidFill>
              <a:effectLst/>
            </a:endParaRPr>
          </a:p>
        </p:txBody>
      </p:sp>
      <p:sp>
        <p:nvSpPr>
          <p:cNvPr id="9" name="Footer Placeholder 1">
            <a:extLst>
              <a:ext uri="{FF2B5EF4-FFF2-40B4-BE49-F238E27FC236}">
                <a16:creationId xmlns:a16="http://schemas.microsoft.com/office/drawing/2014/main" id="{01FEB392-6858-454F-A385-5B14C0025D01}"/>
              </a:ext>
            </a:extLst>
          </p:cNvPr>
          <p:cNvSpPr>
            <a:spLocks noGrp="1"/>
          </p:cNvSpPr>
          <p:nvPr>
            <p:ph type="ftr" sz="quarter" idx="11"/>
          </p:nvPr>
        </p:nvSpPr>
        <p:spPr>
          <a:xfrm>
            <a:off x="195857" y="6278660"/>
            <a:ext cx="2187773" cy="34210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defRPr sz="1400">
                <a:solidFill>
                  <a:srgbClr val="000000"/>
                </a:solidFill>
                <a:latin typeface="Arial" charset="0"/>
                <a:cs typeface="Arial" charset="0"/>
                <a:sym typeface="Arial" charset="0"/>
              </a:defRPr>
            </a:lvl1pPr>
            <a:lvl2pPr marL="742950" indent="-285750">
              <a:defRPr sz="1400">
                <a:solidFill>
                  <a:srgbClr val="000000"/>
                </a:solidFill>
                <a:latin typeface="Arial" charset="0"/>
                <a:cs typeface="Arial" charset="0"/>
                <a:sym typeface="Arial" charset="0"/>
              </a:defRPr>
            </a:lvl2pPr>
            <a:lvl3pPr marL="1143000" indent="-228600">
              <a:defRPr sz="1400">
                <a:solidFill>
                  <a:srgbClr val="000000"/>
                </a:solidFill>
                <a:latin typeface="Arial" charset="0"/>
                <a:cs typeface="Arial" charset="0"/>
                <a:sym typeface="Arial" charset="0"/>
              </a:defRPr>
            </a:lvl3pPr>
            <a:lvl4pPr marL="1600200" indent="-228600">
              <a:defRPr sz="1400">
                <a:solidFill>
                  <a:srgbClr val="000000"/>
                </a:solidFill>
                <a:latin typeface="Arial" charset="0"/>
                <a:cs typeface="Arial" charset="0"/>
                <a:sym typeface="Arial" charset="0"/>
              </a:defRPr>
            </a:lvl4pPr>
            <a:lvl5pPr marL="2057400" indent="-22860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algn="l">
              <a:spcAft>
                <a:spcPts val="600"/>
              </a:spcAft>
            </a:pPr>
            <a:r>
              <a:rPr lang="en-US" altLang="en-US" b="1" i="1" kern="1200" dirty="0">
                <a:solidFill>
                  <a:schemeClr val="bg1">
                    <a:alpha val="80000"/>
                  </a:schemeClr>
                </a:solidFill>
                <a:latin typeface="+mn-lt"/>
                <a:ea typeface="+mn-ea"/>
                <a:cs typeface="+mn-cs"/>
                <a:sym typeface="Comic Sans MS" pitchFamily="66" charset="0"/>
              </a:rPr>
              <a:t>Embed      Enrich     Excite</a:t>
            </a:r>
          </a:p>
        </p:txBody>
      </p:sp>
    </p:spTree>
    <p:extLst>
      <p:ext uri="{BB962C8B-B14F-4D97-AF65-F5344CB8AC3E}">
        <p14:creationId xmlns:p14="http://schemas.microsoft.com/office/powerpoint/2010/main" val="1622228880"/>
      </p:ext>
    </p:extLst>
  </p:cSld>
  <p:clrMapOvr>
    <a:overrideClrMapping bg1="lt1" tx1="dk1" bg2="lt2" tx2="dk2" accent1="accent1" accent2="accent2" accent3="accent3" accent4="accent4" accent5="accent5" accent6="accent6" hlink="hlink" folHlink="folHlink"/>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264F718-7FAC-4056-9FA9-A603EC682F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285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F74639F7-E3C7-4165-A83E-6386A86BA1D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4767261" cy="6858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8B3AF0F1-707A-463E-B5EE-33C63A40CF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4484693" cy="6858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0E03FC5F-730D-594F-8625-92C396F51F9C}"/>
              </a:ext>
            </a:extLst>
          </p:cNvPr>
          <p:cNvSpPr>
            <a:spLocks noGrp="1"/>
          </p:cNvSpPr>
          <p:nvPr>
            <p:ph type="title"/>
          </p:nvPr>
        </p:nvSpPr>
        <p:spPr>
          <a:xfrm>
            <a:off x="628650" y="704088"/>
            <a:ext cx="2647464" cy="2980944"/>
          </a:xfrm>
        </p:spPr>
        <p:txBody>
          <a:bodyPr>
            <a:normAutofit/>
          </a:bodyPr>
          <a:lstStyle/>
          <a:p>
            <a:r>
              <a:rPr lang="en-US" sz="3700">
                <a:solidFill>
                  <a:schemeClr val="bg1"/>
                </a:solidFill>
              </a:rPr>
              <a:t>Further Information </a:t>
            </a:r>
          </a:p>
        </p:txBody>
      </p:sp>
      <p:sp>
        <p:nvSpPr>
          <p:cNvPr id="3" name="Content Placeholder 2">
            <a:extLst>
              <a:ext uri="{FF2B5EF4-FFF2-40B4-BE49-F238E27FC236}">
                <a16:creationId xmlns:a16="http://schemas.microsoft.com/office/drawing/2014/main" id="{59268492-EF59-6C4B-AABF-E061E23CD4C1}"/>
              </a:ext>
            </a:extLst>
          </p:cNvPr>
          <p:cNvSpPr>
            <a:spLocks noGrp="1"/>
          </p:cNvSpPr>
          <p:nvPr>
            <p:ph idx="1"/>
          </p:nvPr>
        </p:nvSpPr>
        <p:spPr>
          <a:xfrm>
            <a:off x="4659307" y="704088"/>
            <a:ext cx="3851470" cy="5248656"/>
          </a:xfrm>
        </p:spPr>
        <p:txBody>
          <a:bodyPr anchor="ctr">
            <a:normAutofit/>
          </a:bodyPr>
          <a:lstStyle/>
          <a:p>
            <a:pPr marL="0" indent="0" fontAlgn="t">
              <a:buNone/>
            </a:pPr>
            <a:r>
              <a:rPr lang="en-GB" sz="1600" dirty="0"/>
              <a:t>To view a copy of the Register of Pecuniary and Business Interests please see below;</a:t>
            </a:r>
          </a:p>
          <a:p>
            <a:pPr marL="0" indent="0" fontAlgn="t">
              <a:buNone/>
            </a:pPr>
            <a:endParaRPr lang="en-GB" sz="1600" dirty="0"/>
          </a:p>
          <a:p>
            <a:pPr marL="0" indent="0" fontAlgn="t">
              <a:buNone/>
            </a:pPr>
            <a:r>
              <a:rPr lang="en-GB" sz="1600" dirty="0">
                <a:hlinkClick r:id="rId2"/>
              </a:rPr>
              <a:t>Register of Pecuniary and Business Interests</a:t>
            </a:r>
            <a:endParaRPr lang="en-GB" sz="1600" dirty="0"/>
          </a:p>
          <a:p>
            <a:pPr marL="0" indent="0" fontAlgn="t">
              <a:buNone/>
            </a:pPr>
            <a:endParaRPr lang="en-GB" sz="1600" dirty="0"/>
          </a:p>
          <a:p>
            <a:pPr marL="0" indent="0" fontAlgn="t">
              <a:buNone/>
            </a:pPr>
            <a:r>
              <a:rPr lang="en-GB" sz="1600" dirty="0"/>
              <a:t>To view a copy of Middleton Primary School’s Local Governing Body Attendance for </a:t>
            </a:r>
            <a:r>
              <a:rPr lang="en-GB" sz="1600" dirty="0" smtClean="0"/>
              <a:t>2020-2021, </a:t>
            </a:r>
            <a:r>
              <a:rPr lang="en-GB" sz="1600" dirty="0"/>
              <a:t>please see below</a:t>
            </a:r>
            <a:r>
              <a:rPr lang="en-GB" sz="1600" dirty="0" smtClean="0"/>
              <a:t>;</a:t>
            </a:r>
          </a:p>
          <a:p>
            <a:pPr marL="0" indent="0" fontAlgn="t">
              <a:buNone/>
            </a:pPr>
            <a:endParaRPr lang="en-GB" sz="1600" dirty="0"/>
          </a:p>
          <a:p>
            <a:pPr marL="0" indent="0">
              <a:buNone/>
            </a:pPr>
            <a:r>
              <a:rPr lang="en-GB" sz="1600" dirty="0" smtClean="0">
                <a:hlinkClick r:id="rId3"/>
              </a:rPr>
              <a:t>Local Governing Body meeting attendance 2020-21</a:t>
            </a:r>
            <a:endParaRPr lang="en-US" sz="1600" dirty="0"/>
          </a:p>
        </p:txBody>
      </p:sp>
    </p:spTree>
    <p:extLst>
      <p:ext uri="{BB962C8B-B14F-4D97-AF65-F5344CB8AC3E}">
        <p14:creationId xmlns:p14="http://schemas.microsoft.com/office/powerpoint/2010/main" val="18406215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24732D"/>
        </a:solidFill>
        <a:effectLst/>
      </p:bgPr>
    </p:bg>
    <p:spTree>
      <p:nvGrpSpPr>
        <p:cNvPr id="1" name=""/>
        <p:cNvGrpSpPr/>
        <p:nvPr/>
      </p:nvGrpSpPr>
      <p:grpSpPr>
        <a:xfrm>
          <a:off x="0" y="0"/>
          <a:ext cx="0" cy="0"/>
          <a:chOff x="0" y="0"/>
          <a:chExt cx="0" cy="0"/>
        </a:xfrm>
      </p:grpSpPr>
      <p:sp>
        <p:nvSpPr>
          <p:cNvPr id="88" name="Rectangle 87">
            <a:extLst>
              <a:ext uri="{FF2B5EF4-FFF2-40B4-BE49-F238E27FC236}">
                <a16:creationId xmlns:a16="http://schemas.microsoft.com/office/drawing/2014/main" id="{56C20283-73E0-40EC-8AD8-057F581F64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171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Freeform 28">
            <a:extLst>
              <a:ext uri="{FF2B5EF4-FFF2-40B4-BE49-F238E27FC236}">
                <a16:creationId xmlns:a16="http://schemas.microsoft.com/office/drawing/2014/main" id="{3FCC729B-E528-40C3-82D3-BA4375575E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720090" y="0"/>
            <a:ext cx="8413995"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2" name="Freeform 26">
            <a:extLst>
              <a:ext uri="{FF2B5EF4-FFF2-40B4-BE49-F238E27FC236}">
                <a16:creationId xmlns:a16="http://schemas.microsoft.com/office/drawing/2014/main" id="{58F1FB8D-1842-4A04-998D-6CF047AB27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065186" y="0"/>
            <a:ext cx="8078814"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TextBox 6">
            <a:extLst>
              <a:ext uri="{FF2B5EF4-FFF2-40B4-BE49-F238E27FC236}">
                <a16:creationId xmlns:a16="http://schemas.microsoft.com/office/drawing/2014/main" id="{BFB141C2-B2C4-CA47-B10D-8D610EA996E3}"/>
              </a:ext>
            </a:extLst>
          </p:cNvPr>
          <p:cNvSpPr txBox="1"/>
          <p:nvPr/>
        </p:nvSpPr>
        <p:spPr>
          <a:xfrm>
            <a:off x="2232298" y="237268"/>
            <a:ext cx="6552728" cy="543595"/>
          </a:xfrm>
          <a:prstGeom prst="rect">
            <a:avLst/>
          </a:prstGeom>
        </p:spPr>
        <p:txBody>
          <a:bodyPr vert="horz" lIns="91440" tIns="45720" rIns="91440" bIns="45720" rtlCol="0" anchor="ctr">
            <a:normAutofit fontScale="92500"/>
          </a:bodyPr>
          <a:lstStyle/>
          <a:p>
            <a:pPr algn="r">
              <a:lnSpc>
                <a:spcPct val="90000"/>
              </a:lnSpc>
              <a:spcBef>
                <a:spcPct val="0"/>
              </a:spcBef>
              <a:spcAft>
                <a:spcPts val="600"/>
              </a:spcAft>
            </a:pPr>
            <a:r>
              <a:rPr lang="en-US" sz="3200" kern="1200" dirty="0">
                <a:solidFill>
                  <a:schemeClr val="tx1"/>
                </a:solidFill>
                <a:latin typeface="+mj-lt"/>
                <a:ea typeface="+mj-ea"/>
                <a:cs typeface="+mj-cs"/>
              </a:rPr>
              <a:t>The Role of the School’s Governing Body</a:t>
            </a:r>
          </a:p>
        </p:txBody>
      </p:sp>
      <p:sp>
        <p:nvSpPr>
          <p:cNvPr id="6" name="Rectangle 5">
            <a:extLst>
              <a:ext uri="{FF2B5EF4-FFF2-40B4-BE49-F238E27FC236}">
                <a16:creationId xmlns:a16="http://schemas.microsoft.com/office/drawing/2014/main" id="{CF7BB032-7701-D847-AFA5-DB8619FF3E89}"/>
              </a:ext>
            </a:extLst>
          </p:cNvPr>
          <p:cNvSpPr/>
          <p:nvPr/>
        </p:nvSpPr>
        <p:spPr>
          <a:xfrm>
            <a:off x="3347864" y="999274"/>
            <a:ext cx="5472608" cy="5310046"/>
          </a:xfrm>
          <a:prstGeom prst="rect">
            <a:avLst/>
          </a:prstGeom>
        </p:spPr>
        <p:txBody>
          <a:bodyPr vert="horz" lIns="91440" tIns="45720" rIns="91440" bIns="45720" rtlCol="0">
            <a:noAutofit/>
          </a:bodyPr>
          <a:lstStyle/>
          <a:p>
            <a:pPr algn="just">
              <a:lnSpc>
                <a:spcPct val="90000"/>
              </a:lnSpc>
              <a:spcAft>
                <a:spcPts val="600"/>
              </a:spcAft>
            </a:pPr>
            <a:r>
              <a:rPr lang="en-GB" sz="1600" dirty="0"/>
              <a:t>School governors are individuals who want to make a positive contribution to children’s education.</a:t>
            </a:r>
            <a:r>
              <a:rPr lang="en-US" sz="1600" dirty="0"/>
              <a:t> They are responsible for overseeing the management side of a school: strategy, policy, budgeting and staffing. </a:t>
            </a:r>
          </a:p>
          <a:p>
            <a:pPr indent="-228600" algn="just">
              <a:lnSpc>
                <a:spcPct val="90000"/>
              </a:lnSpc>
              <a:spcAft>
                <a:spcPts val="600"/>
              </a:spcAft>
              <a:buFont typeface="Arial" panose="020B0604020202020204" pitchFamily="34" charset="0"/>
              <a:buChar char="•"/>
            </a:pPr>
            <a:endParaRPr lang="en-US" sz="1600" dirty="0"/>
          </a:p>
          <a:p>
            <a:pPr algn="just">
              <a:lnSpc>
                <a:spcPct val="90000"/>
              </a:lnSpc>
              <a:spcAft>
                <a:spcPts val="600"/>
              </a:spcAft>
            </a:pPr>
            <a:r>
              <a:rPr lang="en-US" sz="1600" dirty="0"/>
              <a:t>They enable their school to run as effectively as possible, working alongside senior leaders and supporting teachers to provide excellent education to children. </a:t>
            </a:r>
          </a:p>
          <a:p>
            <a:pPr indent="-228600" algn="just">
              <a:lnSpc>
                <a:spcPct val="90000"/>
              </a:lnSpc>
              <a:spcAft>
                <a:spcPts val="600"/>
              </a:spcAft>
              <a:buFont typeface="Arial" panose="020B0604020202020204" pitchFamily="34" charset="0"/>
              <a:buChar char="•"/>
            </a:pPr>
            <a:endParaRPr lang="en-US" sz="1600" dirty="0"/>
          </a:p>
          <a:p>
            <a:pPr algn="just">
              <a:lnSpc>
                <a:spcPct val="90000"/>
              </a:lnSpc>
              <a:spcAft>
                <a:spcPts val="600"/>
              </a:spcAft>
            </a:pPr>
            <a:r>
              <a:rPr lang="en-US" sz="1600" dirty="0"/>
              <a:t>Being a school governor is a commitment to attending governing body meetings which consider issues such as setting the school vision, mitigating financial risk and scrutinising educational outcomes. They are also involved in the school community, acting as critical friends to the headteacher and senior leaders. </a:t>
            </a:r>
          </a:p>
          <a:p>
            <a:pPr indent="-228600" algn="just">
              <a:lnSpc>
                <a:spcPct val="90000"/>
              </a:lnSpc>
              <a:spcAft>
                <a:spcPts val="600"/>
              </a:spcAft>
              <a:buFont typeface="Arial" panose="020B0604020202020204" pitchFamily="34" charset="0"/>
              <a:buChar char="•"/>
            </a:pPr>
            <a:endParaRPr lang="en-US" sz="1600" dirty="0"/>
          </a:p>
          <a:p>
            <a:pPr algn="just">
              <a:lnSpc>
                <a:spcPct val="90000"/>
              </a:lnSpc>
              <a:spcAft>
                <a:spcPts val="600"/>
              </a:spcAft>
            </a:pPr>
            <a:r>
              <a:rPr lang="en-US" sz="1600" dirty="0"/>
              <a:t>Governors bring a wide range of skills and expertise from their professional lives to the governing board and schools benefit greatly from working with skilled volunteers, for example individuals with experience of finance, law, premises management or human resources. A governor with business know-how can transform the running of a school.</a:t>
            </a:r>
          </a:p>
        </p:txBody>
      </p:sp>
      <p:sp>
        <p:nvSpPr>
          <p:cNvPr id="3083" name="Footer Placeholder 1"/>
          <p:cNvSpPr>
            <a:spLocks noGrp="1"/>
          </p:cNvSpPr>
          <p:nvPr>
            <p:ph type="ftr" sz="quarter" idx="11"/>
          </p:nvPr>
        </p:nvSpPr>
        <p:spPr>
          <a:xfrm>
            <a:off x="6815723" y="6381328"/>
            <a:ext cx="2187773" cy="34210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defRPr sz="1400">
                <a:solidFill>
                  <a:srgbClr val="000000"/>
                </a:solidFill>
                <a:latin typeface="Arial" charset="0"/>
                <a:cs typeface="Arial" charset="0"/>
                <a:sym typeface="Arial" charset="0"/>
              </a:defRPr>
            </a:lvl1pPr>
            <a:lvl2pPr marL="742950" indent="-285750">
              <a:defRPr sz="1400">
                <a:solidFill>
                  <a:srgbClr val="000000"/>
                </a:solidFill>
                <a:latin typeface="Arial" charset="0"/>
                <a:cs typeface="Arial" charset="0"/>
                <a:sym typeface="Arial" charset="0"/>
              </a:defRPr>
            </a:lvl2pPr>
            <a:lvl3pPr marL="1143000" indent="-228600">
              <a:defRPr sz="1400">
                <a:solidFill>
                  <a:srgbClr val="000000"/>
                </a:solidFill>
                <a:latin typeface="Arial" charset="0"/>
                <a:cs typeface="Arial" charset="0"/>
                <a:sym typeface="Arial" charset="0"/>
              </a:defRPr>
            </a:lvl3pPr>
            <a:lvl4pPr marL="1600200" indent="-228600">
              <a:defRPr sz="1400">
                <a:solidFill>
                  <a:srgbClr val="000000"/>
                </a:solidFill>
                <a:latin typeface="Arial" charset="0"/>
                <a:cs typeface="Arial" charset="0"/>
                <a:sym typeface="Arial" charset="0"/>
              </a:defRPr>
            </a:lvl4pPr>
            <a:lvl5pPr marL="2057400" indent="-22860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algn="l">
              <a:spcAft>
                <a:spcPts val="600"/>
              </a:spcAft>
            </a:pPr>
            <a:r>
              <a:rPr lang="en-US" altLang="en-US" b="1" i="1" kern="1200" dirty="0">
                <a:solidFill>
                  <a:schemeClr val="tx1">
                    <a:alpha val="80000"/>
                  </a:schemeClr>
                </a:solidFill>
                <a:latin typeface="+mn-lt"/>
                <a:ea typeface="+mn-ea"/>
                <a:cs typeface="+mn-cs"/>
                <a:sym typeface="Comic Sans MS" pitchFamily="66" charset="0"/>
              </a:rPr>
              <a:t>Embed      Enrich     Excite</a:t>
            </a:r>
          </a:p>
        </p:txBody>
      </p:sp>
      <p:sp>
        <p:nvSpPr>
          <p:cNvPr id="3080" name="Rectangle 1"/>
          <p:cNvSpPr>
            <a:spLocks noChangeArrowheads="1"/>
          </p:cNvSpPr>
          <p:nvPr/>
        </p:nvSpPr>
        <p:spPr bwMode="auto">
          <a:xfrm>
            <a:off x="4454525" y="3275013"/>
            <a:ext cx="32733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400">
                <a:solidFill>
                  <a:srgbClr val="000000"/>
                </a:solidFill>
                <a:latin typeface="Arial" charset="0"/>
                <a:cs typeface="Arial" charset="0"/>
                <a:sym typeface="Arial" charset="0"/>
              </a:defRPr>
            </a:lvl1pPr>
            <a:lvl2pPr marL="742950" indent="-285750">
              <a:defRPr sz="1400">
                <a:solidFill>
                  <a:srgbClr val="000000"/>
                </a:solidFill>
                <a:latin typeface="Arial" charset="0"/>
                <a:cs typeface="Arial" charset="0"/>
                <a:sym typeface="Arial" charset="0"/>
              </a:defRPr>
            </a:lvl2pPr>
            <a:lvl3pPr marL="1143000" indent="-228600">
              <a:defRPr sz="1400">
                <a:solidFill>
                  <a:srgbClr val="000000"/>
                </a:solidFill>
                <a:latin typeface="Arial" charset="0"/>
                <a:cs typeface="Arial" charset="0"/>
                <a:sym typeface="Arial" charset="0"/>
              </a:defRPr>
            </a:lvl3pPr>
            <a:lvl4pPr marL="1600200" indent="-228600">
              <a:defRPr sz="1400">
                <a:solidFill>
                  <a:srgbClr val="000000"/>
                </a:solidFill>
                <a:latin typeface="Arial" charset="0"/>
                <a:cs typeface="Arial" charset="0"/>
                <a:sym typeface="Arial" charset="0"/>
              </a:defRPr>
            </a:lvl4pPr>
            <a:lvl5pPr marL="2057400" indent="-22860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eaLnBrk="1" hangingPunct="1">
              <a:spcAft>
                <a:spcPts val="600"/>
              </a:spcAft>
            </a:pPr>
            <a:r>
              <a:rPr lang="en-GB" altLang="en-US" sz="4000"/>
              <a:t> </a:t>
            </a:r>
          </a:p>
        </p:txBody>
      </p:sp>
      <p:sp>
        <p:nvSpPr>
          <p:cNvPr id="3081" name="AutoShape 2" descr="Image result for rosebery hotel isle of wight"/>
          <p:cNvSpPr>
            <a:spLocks noChangeAspect="1" noChangeArrowheads="1"/>
          </p:cNvSpPr>
          <p:nvPr/>
        </p:nvSpPr>
        <p:spPr bwMode="auto">
          <a:xfrm>
            <a:off x="-104775" y="-1247775"/>
            <a:ext cx="304800" cy="117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400">
                <a:solidFill>
                  <a:srgbClr val="000000"/>
                </a:solidFill>
                <a:latin typeface="Arial" charset="0"/>
                <a:cs typeface="Arial" charset="0"/>
                <a:sym typeface="Arial" charset="0"/>
              </a:defRPr>
            </a:lvl1pPr>
            <a:lvl2pPr marL="742950" indent="-285750">
              <a:defRPr sz="1400">
                <a:solidFill>
                  <a:srgbClr val="000000"/>
                </a:solidFill>
                <a:latin typeface="Arial" charset="0"/>
                <a:cs typeface="Arial" charset="0"/>
                <a:sym typeface="Arial" charset="0"/>
              </a:defRPr>
            </a:lvl2pPr>
            <a:lvl3pPr marL="1143000" indent="-228600">
              <a:defRPr sz="1400">
                <a:solidFill>
                  <a:srgbClr val="000000"/>
                </a:solidFill>
                <a:latin typeface="Arial" charset="0"/>
                <a:cs typeface="Arial" charset="0"/>
                <a:sym typeface="Arial" charset="0"/>
              </a:defRPr>
            </a:lvl3pPr>
            <a:lvl4pPr marL="1600200" indent="-228600">
              <a:defRPr sz="1400">
                <a:solidFill>
                  <a:srgbClr val="000000"/>
                </a:solidFill>
                <a:latin typeface="Arial" charset="0"/>
                <a:cs typeface="Arial" charset="0"/>
                <a:sym typeface="Arial" charset="0"/>
              </a:defRPr>
            </a:lvl4pPr>
            <a:lvl5pPr marL="2057400" indent="-22860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endParaRPr lang="en-GB" altLang="en-US"/>
          </a:p>
        </p:txBody>
      </p:sp>
      <p:pic>
        <p:nvPicPr>
          <p:cNvPr id="32" name="Picture 5">
            <a:extLst>
              <a:ext uri="{FF2B5EF4-FFF2-40B4-BE49-F238E27FC236}">
                <a16:creationId xmlns:a16="http://schemas.microsoft.com/office/drawing/2014/main" id="{0ACA53D8-82B2-8F47-B6C4-8B442A5091F8}"/>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23528" y="4869160"/>
            <a:ext cx="2004751" cy="198884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89360786"/>
      </p:ext>
    </p:extLst>
  </p:cSld>
  <p:clrMapOvr>
    <a:overrideClrMapping bg1="dk1" tx1="lt1" bg2="dk2" tx2="lt2" accent1="accent1" accent2="accent2" accent3="accent3" accent4="accent4" accent5="accent5" accent6="accent6" hlink="hlink" folHlink="folHlink"/>
  </p:clrMapOvr>
  <p:transition>
    <p:cut/>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tint val="95000"/>
            <a:satMod val="170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67FEE8-9A35-C849-A2FB-3EA1FE41F343}"/>
              </a:ext>
            </a:extLst>
          </p:cNvPr>
          <p:cNvSpPr>
            <a:spLocks noGrp="1"/>
          </p:cNvSpPr>
          <p:nvPr>
            <p:ph type="title"/>
          </p:nvPr>
        </p:nvSpPr>
        <p:spPr>
          <a:xfrm>
            <a:off x="603504" y="1445494"/>
            <a:ext cx="2712642" cy="4376572"/>
          </a:xfrm>
        </p:spPr>
        <p:txBody>
          <a:bodyPr anchor="ctr">
            <a:normAutofit/>
          </a:bodyPr>
          <a:lstStyle/>
          <a:p>
            <a:pPr algn="l"/>
            <a:r>
              <a:rPr lang="en-GB" sz="2000" dirty="0"/>
              <a:t>What Does the Governing Body do?</a:t>
            </a:r>
            <a:r>
              <a:rPr lang="en-GB" sz="4200" dirty="0"/>
              <a:t/>
            </a:r>
            <a:br>
              <a:rPr lang="en-GB" sz="4200" dirty="0"/>
            </a:br>
            <a:endParaRPr lang="en-US" sz="4200" dirty="0"/>
          </a:p>
        </p:txBody>
      </p:sp>
      <p:sp>
        <p:nvSpPr>
          <p:cNvPr id="15" name="Freeform: Shape 14">
            <a:extLst>
              <a:ext uri="{FF2B5EF4-FFF2-40B4-BE49-F238E27FC236}">
                <a16:creationId xmlns:a16="http://schemas.microsoft.com/office/drawing/2014/main" id="{DFF2AC85-FAA0-4844-813F-83C04D7382E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680727" y="0"/>
            <a:ext cx="5460987" cy="6858000"/>
          </a:xfrm>
          <a:custGeom>
            <a:avLst/>
            <a:gdLst>
              <a:gd name="connsiteX0" fmla="*/ 361354 w 7281316"/>
              <a:gd name="connsiteY0" fmla="*/ 0 h 6858000"/>
              <a:gd name="connsiteX1" fmla="*/ 7281316 w 7281316"/>
              <a:gd name="connsiteY1" fmla="*/ 0 h 6858000"/>
              <a:gd name="connsiteX2" fmla="*/ 7281316 w 7281316"/>
              <a:gd name="connsiteY2" fmla="*/ 6858000 h 6858000"/>
              <a:gd name="connsiteX3" fmla="*/ 696735 w 7281316"/>
              <a:gd name="connsiteY3" fmla="*/ 6858000 h 6858000"/>
              <a:gd name="connsiteX4" fmla="*/ 690849 w 7281316"/>
              <a:gd name="connsiteY4" fmla="*/ 6842426 h 6858000"/>
              <a:gd name="connsiteX5" fmla="*/ 335637 w 7281316"/>
              <a:gd name="connsiteY5" fmla="*/ 9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281316" h="6858000">
                <a:moveTo>
                  <a:pt x="361354" y="0"/>
                </a:moveTo>
                <a:lnTo>
                  <a:pt x="7281316" y="0"/>
                </a:lnTo>
                <a:lnTo>
                  <a:pt x="7281316" y="6858000"/>
                </a:lnTo>
                <a:lnTo>
                  <a:pt x="696735" y="6858000"/>
                </a:lnTo>
                <a:lnTo>
                  <a:pt x="690849" y="6842426"/>
                </a:lnTo>
                <a:cubicBezTo>
                  <a:pt x="-65870" y="4704140"/>
                  <a:pt x="-226206" y="2374054"/>
                  <a:pt x="335637" y="94722"/>
                </a:cubicBez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89CC0F1E-BAA2-47B1-8F83-7ECB9FD9E00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92168" y="0"/>
            <a:ext cx="5249546" cy="6858000"/>
          </a:xfrm>
          <a:custGeom>
            <a:avLst/>
            <a:gdLst>
              <a:gd name="connsiteX0" fmla="*/ 6999394 w 6999394"/>
              <a:gd name="connsiteY0" fmla="*/ 0 h 6858000"/>
              <a:gd name="connsiteX1" fmla="*/ 6999394 w 6999394"/>
              <a:gd name="connsiteY1" fmla="*/ 6858000 h 6858000"/>
              <a:gd name="connsiteX2" fmla="*/ 717029 w 6999394"/>
              <a:gd name="connsiteY2" fmla="*/ 6858000 h 6858000"/>
              <a:gd name="connsiteX3" fmla="*/ 623642 w 6999394"/>
              <a:gd name="connsiteY3" fmla="*/ 6599363 h 6858000"/>
              <a:gd name="connsiteX4" fmla="*/ 319533 w 6999394"/>
              <a:gd name="connsiteY4" fmla="*/ 193787 h 6858000"/>
              <a:gd name="connsiteX5" fmla="*/ 371685 w 6999394"/>
              <a:gd name="connsiteY5" fmla="*/ 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999394" h="6858000">
                <a:moveTo>
                  <a:pt x="6999394" y="0"/>
                </a:moveTo>
                <a:lnTo>
                  <a:pt x="6999394" y="6858000"/>
                </a:lnTo>
                <a:lnTo>
                  <a:pt x="717029" y="6858000"/>
                </a:lnTo>
                <a:lnTo>
                  <a:pt x="623642" y="6599363"/>
                </a:lnTo>
                <a:cubicBezTo>
                  <a:pt x="-67685" y="4563346"/>
                  <a:pt x="-206622" y="2355719"/>
                  <a:pt x="319533" y="193787"/>
                </a:cubicBezTo>
                <a:lnTo>
                  <a:pt x="371685" y="1"/>
                </a:lnTo>
                <a:close/>
              </a:path>
            </a:pathLst>
          </a:cu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684AC3C8-A9B1-7D4D-A799-2F667FC2DF83}"/>
              </a:ext>
            </a:extLst>
          </p:cNvPr>
          <p:cNvSpPr>
            <a:spLocks noGrp="1"/>
          </p:cNvSpPr>
          <p:nvPr>
            <p:ph idx="1"/>
          </p:nvPr>
        </p:nvSpPr>
        <p:spPr>
          <a:xfrm>
            <a:off x="4572000" y="476672"/>
            <a:ext cx="4126375" cy="5904656"/>
          </a:xfrm>
        </p:spPr>
        <p:txBody>
          <a:bodyPr anchor="ctr">
            <a:normAutofit fontScale="92500" lnSpcReduction="20000"/>
          </a:bodyPr>
          <a:lstStyle/>
          <a:p>
            <a:pPr marL="0" indent="0" algn="just" fontAlgn="t">
              <a:lnSpc>
                <a:spcPct val="90000"/>
              </a:lnSpc>
              <a:buNone/>
            </a:pPr>
            <a:r>
              <a:rPr lang="en-GB" sz="1700" dirty="0">
                <a:solidFill>
                  <a:srgbClr val="24732D"/>
                </a:solidFill>
              </a:rPr>
              <a:t>The Local Governing Body works very closely with the Headteacher and School’s Senior Leadership Team to ensure the very highest quality of teaching and learning throughout the school. </a:t>
            </a:r>
          </a:p>
          <a:p>
            <a:pPr marL="0" indent="0" algn="just" fontAlgn="t">
              <a:lnSpc>
                <a:spcPct val="90000"/>
              </a:lnSpc>
              <a:buNone/>
            </a:pPr>
            <a:endParaRPr lang="en-GB" sz="1700" dirty="0">
              <a:solidFill>
                <a:srgbClr val="24732D"/>
              </a:solidFill>
            </a:endParaRPr>
          </a:p>
          <a:p>
            <a:pPr marL="0" indent="0" algn="just" fontAlgn="t">
              <a:lnSpc>
                <a:spcPct val="90000"/>
              </a:lnSpc>
              <a:buNone/>
            </a:pPr>
            <a:r>
              <a:rPr lang="en-GB" sz="1700" dirty="0">
                <a:solidFill>
                  <a:srgbClr val="24732D"/>
                </a:solidFill>
              </a:rPr>
              <a:t>They have strategic oversight of the school’s development and act as a critical friend to the school’s work. </a:t>
            </a:r>
          </a:p>
          <a:p>
            <a:pPr marL="0" indent="0" fontAlgn="t">
              <a:lnSpc>
                <a:spcPct val="90000"/>
              </a:lnSpc>
              <a:buNone/>
            </a:pPr>
            <a:endParaRPr lang="en-GB" sz="1700" dirty="0">
              <a:solidFill>
                <a:srgbClr val="24732D"/>
              </a:solidFill>
            </a:endParaRPr>
          </a:p>
          <a:p>
            <a:pPr marL="0" indent="0" fontAlgn="t">
              <a:lnSpc>
                <a:spcPct val="90000"/>
              </a:lnSpc>
              <a:buNone/>
            </a:pPr>
            <a:r>
              <a:rPr lang="en-GB" sz="1700" dirty="0">
                <a:solidFill>
                  <a:srgbClr val="24732D"/>
                </a:solidFill>
              </a:rPr>
              <a:t>The core duties of the Local Governing Body are:</a:t>
            </a:r>
          </a:p>
          <a:p>
            <a:pPr marL="0" indent="0" fontAlgn="t">
              <a:lnSpc>
                <a:spcPct val="90000"/>
              </a:lnSpc>
              <a:buNone/>
            </a:pPr>
            <a:endParaRPr lang="en-GB" sz="1700" dirty="0">
              <a:solidFill>
                <a:srgbClr val="24732D"/>
              </a:solidFill>
            </a:endParaRPr>
          </a:p>
          <a:p>
            <a:pPr fontAlgn="t">
              <a:lnSpc>
                <a:spcPct val="90000"/>
              </a:lnSpc>
            </a:pPr>
            <a:r>
              <a:rPr lang="en-GB" sz="1700" dirty="0">
                <a:solidFill>
                  <a:srgbClr val="24732D"/>
                </a:solidFill>
              </a:rPr>
              <a:t>Ensuring clarity of vision, ethos and strategic direction.</a:t>
            </a:r>
          </a:p>
          <a:p>
            <a:pPr fontAlgn="t">
              <a:lnSpc>
                <a:spcPct val="90000"/>
              </a:lnSpc>
            </a:pPr>
            <a:endParaRPr lang="en-GB" sz="1700" dirty="0">
              <a:solidFill>
                <a:srgbClr val="24732D"/>
              </a:solidFill>
            </a:endParaRPr>
          </a:p>
          <a:p>
            <a:pPr fontAlgn="t">
              <a:lnSpc>
                <a:spcPct val="90000"/>
              </a:lnSpc>
            </a:pPr>
            <a:r>
              <a:rPr lang="en-GB" sz="1700" dirty="0">
                <a:solidFill>
                  <a:srgbClr val="24732D"/>
                </a:solidFill>
              </a:rPr>
              <a:t>Holding the Headteacher to account for the educational performance of the school its students.</a:t>
            </a:r>
          </a:p>
          <a:p>
            <a:pPr fontAlgn="t">
              <a:lnSpc>
                <a:spcPct val="90000"/>
              </a:lnSpc>
            </a:pPr>
            <a:endParaRPr lang="en-GB" sz="1700" dirty="0">
              <a:solidFill>
                <a:srgbClr val="24732D"/>
              </a:solidFill>
            </a:endParaRPr>
          </a:p>
          <a:p>
            <a:pPr fontAlgn="t">
              <a:lnSpc>
                <a:spcPct val="90000"/>
              </a:lnSpc>
            </a:pPr>
            <a:r>
              <a:rPr lang="en-GB" sz="1700" dirty="0">
                <a:solidFill>
                  <a:srgbClr val="24732D"/>
                </a:solidFill>
              </a:rPr>
              <a:t>Overseeing the financial performance of the school and making sure its money is well spent.</a:t>
            </a:r>
          </a:p>
          <a:p>
            <a:pPr fontAlgn="t">
              <a:lnSpc>
                <a:spcPct val="90000"/>
              </a:lnSpc>
            </a:pPr>
            <a:endParaRPr lang="en-GB" sz="1700" dirty="0">
              <a:solidFill>
                <a:srgbClr val="24732D"/>
              </a:solidFill>
            </a:endParaRPr>
          </a:p>
          <a:p>
            <a:pPr fontAlgn="t">
              <a:lnSpc>
                <a:spcPct val="90000"/>
              </a:lnSpc>
            </a:pPr>
            <a:r>
              <a:rPr lang="en-GB" sz="1700" dirty="0">
                <a:solidFill>
                  <a:srgbClr val="24732D"/>
                </a:solidFill>
              </a:rPr>
              <a:t>Ensuring the highest standards of teaching and learning.</a:t>
            </a:r>
          </a:p>
          <a:p>
            <a:pPr fontAlgn="t">
              <a:lnSpc>
                <a:spcPct val="90000"/>
              </a:lnSpc>
            </a:pPr>
            <a:endParaRPr lang="en-GB" sz="1700" dirty="0">
              <a:solidFill>
                <a:srgbClr val="24732D"/>
              </a:solidFill>
            </a:endParaRPr>
          </a:p>
          <a:p>
            <a:pPr fontAlgn="t">
              <a:lnSpc>
                <a:spcPct val="90000"/>
              </a:lnSpc>
            </a:pPr>
            <a:r>
              <a:rPr lang="en-GB" sz="1700" dirty="0">
                <a:solidFill>
                  <a:srgbClr val="24732D"/>
                </a:solidFill>
              </a:rPr>
              <a:t>Ensuring the highest standards of safeguarding and welfare.</a:t>
            </a:r>
          </a:p>
          <a:p>
            <a:pPr>
              <a:lnSpc>
                <a:spcPct val="90000"/>
              </a:lnSpc>
            </a:pPr>
            <a:endParaRPr lang="en-US" sz="1200" dirty="0">
              <a:solidFill>
                <a:schemeClr val="bg1"/>
              </a:solidFill>
            </a:endParaRPr>
          </a:p>
        </p:txBody>
      </p:sp>
      <p:sp>
        <p:nvSpPr>
          <p:cNvPr id="9" name="Footer Placeholder 1">
            <a:extLst>
              <a:ext uri="{FF2B5EF4-FFF2-40B4-BE49-F238E27FC236}">
                <a16:creationId xmlns:a16="http://schemas.microsoft.com/office/drawing/2014/main" id="{C7DA0278-04EC-0441-8599-36523137FF9C}"/>
              </a:ext>
            </a:extLst>
          </p:cNvPr>
          <p:cNvSpPr>
            <a:spLocks noGrp="1"/>
          </p:cNvSpPr>
          <p:nvPr>
            <p:ph type="ftr" sz="quarter" idx="11"/>
          </p:nvPr>
        </p:nvSpPr>
        <p:spPr>
          <a:xfrm>
            <a:off x="216777" y="6210275"/>
            <a:ext cx="2187773" cy="34210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defRPr sz="1400">
                <a:solidFill>
                  <a:srgbClr val="000000"/>
                </a:solidFill>
                <a:latin typeface="Arial" charset="0"/>
                <a:cs typeface="Arial" charset="0"/>
                <a:sym typeface="Arial" charset="0"/>
              </a:defRPr>
            </a:lvl1pPr>
            <a:lvl2pPr marL="742950" indent="-285750">
              <a:defRPr sz="1400">
                <a:solidFill>
                  <a:srgbClr val="000000"/>
                </a:solidFill>
                <a:latin typeface="Arial" charset="0"/>
                <a:cs typeface="Arial" charset="0"/>
                <a:sym typeface="Arial" charset="0"/>
              </a:defRPr>
            </a:lvl2pPr>
            <a:lvl3pPr marL="1143000" indent="-228600">
              <a:defRPr sz="1400">
                <a:solidFill>
                  <a:srgbClr val="000000"/>
                </a:solidFill>
                <a:latin typeface="Arial" charset="0"/>
                <a:cs typeface="Arial" charset="0"/>
                <a:sym typeface="Arial" charset="0"/>
              </a:defRPr>
            </a:lvl3pPr>
            <a:lvl4pPr marL="1600200" indent="-228600">
              <a:defRPr sz="1400">
                <a:solidFill>
                  <a:srgbClr val="000000"/>
                </a:solidFill>
                <a:latin typeface="Arial" charset="0"/>
                <a:cs typeface="Arial" charset="0"/>
                <a:sym typeface="Arial" charset="0"/>
              </a:defRPr>
            </a:lvl4pPr>
            <a:lvl5pPr marL="2057400" indent="-22860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algn="l">
              <a:spcAft>
                <a:spcPts val="600"/>
              </a:spcAft>
            </a:pPr>
            <a:r>
              <a:rPr lang="en-US" altLang="en-US" b="1" i="1" kern="1200" dirty="0">
                <a:solidFill>
                  <a:schemeClr val="tx1">
                    <a:alpha val="80000"/>
                  </a:schemeClr>
                </a:solidFill>
                <a:latin typeface="+mn-lt"/>
                <a:ea typeface="+mn-ea"/>
                <a:cs typeface="+mn-cs"/>
                <a:sym typeface="Comic Sans MS" pitchFamily="66" charset="0"/>
              </a:rPr>
              <a:t>Embed      Enrich     Excite</a:t>
            </a:r>
          </a:p>
        </p:txBody>
      </p:sp>
    </p:spTree>
    <p:extLst>
      <p:ext uri="{BB962C8B-B14F-4D97-AF65-F5344CB8AC3E}">
        <p14:creationId xmlns:p14="http://schemas.microsoft.com/office/powerpoint/2010/main" val="2054892634"/>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7264F718-7FAC-4056-9FA9-A603EC682F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285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74639F7-E3C7-4165-A83E-6386A86BA1D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4767261" cy="6858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8B3AF0F1-707A-463E-B5EE-33C63A40CF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4484693" cy="6858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667FEE8-9A35-C849-A2FB-3EA1FE41F343}"/>
              </a:ext>
            </a:extLst>
          </p:cNvPr>
          <p:cNvSpPr>
            <a:spLocks noGrp="1"/>
          </p:cNvSpPr>
          <p:nvPr>
            <p:ph type="title"/>
          </p:nvPr>
        </p:nvSpPr>
        <p:spPr>
          <a:xfrm>
            <a:off x="540200" y="1809367"/>
            <a:ext cx="2647464" cy="2980944"/>
          </a:xfrm>
        </p:spPr>
        <p:txBody>
          <a:bodyPr vert="horz" lIns="91440" tIns="45720" rIns="91440" bIns="45720" rtlCol="0" anchor="ctr">
            <a:normAutofit/>
          </a:bodyPr>
          <a:lstStyle/>
          <a:p>
            <a:pPr>
              <a:lnSpc>
                <a:spcPct val="90000"/>
              </a:lnSpc>
            </a:pPr>
            <a:r>
              <a:rPr lang="en-US" sz="2400" kern="1200" dirty="0">
                <a:solidFill>
                  <a:schemeClr val="bg1"/>
                </a:solidFill>
                <a:latin typeface="+mj-lt"/>
                <a:ea typeface="+mj-ea"/>
                <a:cs typeface="+mj-cs"/>
              </a:rPr>
              <a:t>Who are the School’s Governor's? </a:t>
            </a:r>
            <a:r>
              <a:rPr lang="en-US" sz="3700" kern="1200" dirty="0">
                <a:solidFill>
                  <a:schemeClr val="bg1"/>
                </a:solidFill>
                <a:latin typeface="+mj-lt"/>
                <a:ea typeface="+mj-ea"/>
                <a:cs typeface="+mj-cs"/>
              </a:rPr>
              <a:t/>
            </a:r>
            <a:br>
              <a:rPr lang="en-US" sz="3700" kern="1200" dirty="0">
                <a:solidFill>
                  <a:schemeClr val="bg1"/>
                </a:solidFill>
                <a:latin typeface="+mj-lt"/>
                <a:ea typeface="+mj-ea"/>
                <a:cs typeface="+mj-cs"/>
              </a:rPr>
            </a:br>
            <a:endParaRPr lang="en-US" sz="3700" kern="1200" dirty="0">
              <a:solidFill>
                <a:schemeClr val="bg1"/>
              </a:solidFill>
              <a:latin typeface="+mj-lt"/>
              <a:ea typeface="+mj-ea"/>
              <a:cs typeface="+mj-cs"/>
            </a:endParaRPr>
          </a:p>
        </p:txBody>
      </p:sp>
      <p:sp>
        <p:nvSpPr>
          <p:cNvPr id="12" name="TextBox 11">
            <a:extLst>
              <a:ext uri="{FF2B5EF4-FFF2-40B4-BE49-F238E27FC236}">
                <a16:creationId xmlns:a16="http://schemas.microsoft.com/office/drawing/2014/main" id="{33201A08-69D8-014C-9985-F7CAC163DC4A}"/>
              </a:ext>
            </a:extLst>
          </p:cNvPr>
          <p:cNvSpPr txBox="1"/>
          <p:nvPr/>
        </p:nvSpPr>
        <p:spPr>
          <a:xfrm>
            <a:off x="4713855" y="389211"/>
            <a:ext cx="4483551" cy="5821256"/>
          </a:xfrm>
          <a:prstGeom prst="rect">
            <a:avLst/>
          </a:prstGeom>
        </p:spPr>
        <p:txBody>
          <a:bodyPr vert="horz" lIns="91440" tIns="45720" rIns="91440" bIns="45720" rtlCol="0" anchor="ctr">
            <a:noAutofit/>
          </a:bodyPr>
          <a:lstStyle/>
          <a:p>
            <a:pPr>
              <a:lnSpc>
                <a:spcPct val="90000"/>
              </a:lnSpc>
              <a:spcAft>
                <a:spcPts val="600"/>
              </a:spcAft>
            </a:pPr>
            <a:r>
              <a:rPr lang="en-US" sz="1600" dirty="0">
                <a:solidFill>
                  <a:srgbClr val="24732D"/>
                </a:solidFill>
              </a:rPr>
              <a:t>The School’s Governor's currently consist of the following individuals; </a:t>
            </a:r>
          </a:p>
          <a:p>
            <a:pPr indent="-228600">
              <a:lnSpc>
                <a:spcPct val="90000"/>
              </a:lnSpc>
              <a:spcAft>
                <a:spcPts val="600"/>
              </a:spcAft>
              <a:buFont typeface="Arial" panose="020B0604020202020204" pitchFamily="34" charset="0"/>
              <a:buChar char="•"/>
            </a:pPr>
            <a:endParaRPr lang="en-US" sz="1600" dirty="0">
              <a:solidFill>
                <a:srgbClr val="24732D"/>
              </a:solidFill>
            </a:endParaRPr>
          </a:p>
          <a:p>
            <a:pPr marL="285750" indent="-228600">
              <a:lnSpc>
                <a:spcPct val="90000"/>
              </a:lnSpc>
              <a:spcAft>
                <a:spcPts val="600"/>
              </a:spcAft>
              <a:buFont typeface="Arial" panose="020B0604020202020204" pitchFamily="34" charset="0"/>
              <a:buChar char="•"/>
            </a:pPr>
            <a:r>
              <a:rPr lang="en-US" sz="1600" dirty="0">
                <a:solidFill>
                  <a:srgbClr val="24732D"/>
                </a:solidFill>
              </a:rPr>
              <a:t>Sam Summers – Chair of Governors </a:t>
            </a:r>
          </a:p>
          <a:p>
            <a:pPr marL="285750" indent="-228600">
              <a:lnSpc>
                <a:spcPct val="90000"/>
              </a:lnSpc>
              <a:spcAft>
                <a:spcPts val="600"/>
              </a:spcAft>
              <a:buFont typeface="Arial" panose="020B0604020202020204" pitchFamily="34" charset="0"/>
              <a:buChar char="•"/>
            </a:pPr>
            <a:r>
              <a:rPr lang="en-US" sz="1600" dirty="0">
                <a:solidFill>
                  <a:srgbClr val="24732D"/>
                </a:solidFill>
              </a:rPr>
              <a:t>Tony Holland - Vice Chair Governors</a:t>
            </a:r>
          </a:p>
          <a:p>
            <a:pPr marL="285750" indent="-228600">
              <a:lnSpc>
                <a:spcPct val="90000"/>
              </a:lnSpc>
              <a:spcAft>
                <a:spcPts val="600"/>
              </a:spcAft>
              <a:buFont typeface="Arial" panose="020B0604020202020204" pitchFamily="34" charset="0"/>
              <a:buChar char="•"/>
            </a:pPr>
            <a:endParaRPr lang="en-US" sz="1600" dirty="0">
              <a:solidFill>
                <a:srgbClr val="24732D"/>
              </a:solidFill>
            </a:endParaRPr>
          </a:p>
          <a:p>
            <a:pPr marL="285750" indent="-228600">
              <a:lnSpc>
                <a:spcPct val="90000"/>
              </a:lnSpc>
              <a:spcAft>
                <a:spcPts val="600"/>
              </a:spcAft>
              <a:buFont typeface="Arial" panose="020B0604020202020204" pitchFamily="34" charset="0"/>
              <a:buChar char="•"/>
            </a:pPr>
            <a:r>
              <a:rPr lang="en-US" sz="1600" dirty="0">
                <a:solidFill>
                  <a:srgbClr val="24732D"/>
                </a:solidFill>
              </a:rPr>
              <a:t>Peter Neale – Governor </a:t>
            </a:r>
          </a:p>
          <a:p>
            <a:pPr marL="285750" indent="-228600">
              <a:lnSpc>
                <a:spcPct val="90000"/>
              </a:lnSpc>
              <a:spcAft>
                <a:spcPts val="600"/>
              </a:spcAft>
              <a:buFont typeface="Arial" panose="020B0604020202020204" pitchFamily="34" charset="0"/>
              <a:buChar char="•"/>
            </a:pPr>
            <a:r>
              <a:rPr lang="en-US" sz="1600" dirty="0">
                <a:solidFill>
                  <a:srgbClr val="24732D"/>
                </a:solidFill>
              </a:rPr>
              <a:t>Barbara Bushell - Governor </a:t>
            </a:r>
          </a:p>
          <a:p>
            <a:pPr marL="285750" indent="-228600">
              <a:lnSpc>
                <a:spcPct val="90000"/>
              </a:lnSpc>
              <a:spcAft>
                <a:spcPts val="600"/>
              </a:spcAft>
              <a:buFont typeface="Arial" panose="020B0604020202020204" pitchFamily="34" charset="0"/>
              <a:buChar char="•"/>
            </a:pPr>
            <a:r>
              <a:rPr lang="en-US" sz="1600" dirty="0">
                <a:solidFill>
                  <a:srgbClr val="24732D"/>
                </a:solidFill>
              </a:rPr>
              <a:t>Tania Foreman - Governor </a:t>
            </a:r>
          </a:p>
          <a:p>
            <a:pPr marL="285750" indent="-228600">
              <a:lnSpc>
                <a:spcPct val="90000"/>
              </a:lnSpc>
              <a:spcAft>
                <a:spcPts val="600"/>
              </a:spcAft>
              <a:buFont typeface="Arial" panose="020B0604020202020204" pitchFamily="34" charset="0"/>
              <a:buChar char="•"/>
            </a:pPr>
            <a:endParaRPr lang="en-US" sz="1600" dirty="0">
              <a:solidFill>
                <a:srgbClr val="24732D"/>
              </a:solidFill>
            </a:endParaRPr>
          </a:p>
          <a:p>
            <a:pPr marL="285750" indent="-228600">
              <a:lnSpc>
                <a:spcPct val="90000"/>
              </a:lnSpc>
              <a:spcAft>
                <a:spcPts val="600"/>
              </a:spcAft>
              <a:buFont typeface="Arial" panose="020B0604020202020204" pitchFamily="34" charset="0"/>
              <a:buChar char="•"/>
            </a:pPr>
            <a:r>
              <a:rPr lang="en-US" sz="1600" dirty="0">
                <a:solidFill>
                  <a:srgbClr val="24732D"/>
                </a:solidFill>
              </a:rPr>
              <a:t>Tina Gray-</a:t>
            </a:r>
            <a:r>
              <a:rPr lang="en-US" sz="1600" dirty="0" err="1">
                <a:solidFill>
                  <a:srgbClr val="24732D"/>
                </a:solidFill>
              </a:rPr>
              <a:t>Rampello</a:t>
            </a:r>
            <a:r>
              <a:rPr lang="en-US" sz="1600" dirty="0">
                <a:solidFill>
                  <a:srgbClr val="24732D"/>
                </a:solidFill>
              </a:rPr>
              <a:t> – Parent Governor </a:t>
            </a:r>
          </a:p>
          <a:p>
            <a:pPr marL="57150">
              <a:lnSpc>
                <a:spcPct val="90000"/>
              </a:lnSpc>
              <a:spcAft>
                <a:spcPts val="600"/>
              </a:spcAft>
            </a:pPr>
            <a:endParaRPr lang="en-US" sz="1600" dirty="0">
              <a:solidFill>
                <a:srgbClr val="24732D"/>
              </a:solidFill>
            </a:endParaRPr>
          </a:p>
          <a:p>
            <a:pPr marL="285750" indent="-228600">
              <a:lnSpc>
                <a:spcPct val="90000"/>
              </a:lnSpc>
              <a:spcAft>
                <a:spcPts val="600"/>
              </a:spcAft>
              <a:buFont typeface="Arial" panose="020B0604020202020204" pitchFamily="34" charset="0"/>
              <a:buChar char="•"/>
            </a:pPr>
            <a:r>
              <a:rPr lang="en-US" sz="1600" dirty="0">
                <a:solidFill>
                  <a:srgbClr val="24732D"/>
                </a:solidFill>
              </a:rPr>
              <a:t>Rachel Roberts – Headteacher Governor </a:t>
            </a:r>
          </a:p>
          <a:p>
            <a:pPr marL="285750" indent="-228600">
              <a:lnSpc>
                <a:spcPct val="90000"/>
              </a:lnSpc>
              <a:spcAft>
                <a:spcPts val="600"/>
              </a:spcAft>
              <a:buFont typeface="Arial" panose="020B0604020202020204" pitchFamily="34" charset="0"/>
              <a:buChar char="•"/>
            </a:pPr>
            <a:r>
              <a:rPr lang="en-US" sz="1600" dirty="0">
                <a:solidFill>
                  <a:srgbClr val="24732D"/>
                </a:solidFill>
              </a:rPr>
              <a:t>Tara Trail – Staff Governor </a:t>
            </a:r>
          </a:p>
          <a:p>
            <a:pPr marL="285750" indent="-228600">
              <a:lnSpc>
                <a:spcPct val="90000"/>
              </a:lnSpc>
              <a:spcAft>
                <a:spcPts val="600"/>
              </a:spcAft>
              <a:buFont typeface="Arial" panose="020B0604020202020204" pitchFamily="34" charset="0"/>
              <a:buChar char="•"/>
            </a:pPr>
            <a:r>
              <a:rPr lang="en-US" sz="1600" dirty="0">
                <a:solidFill>
                  <a:srgbClr val="24732D"/>
                </a:solidFill>
              </a:rPr>
              <a:t>Liam Beaumont – Staff Governor </a:t>
            </a:r>
          </a:p>
          <a:p>
            <a:pPr indent="-228600">
              <a:lnSpc>
                <a:spcPct val="90000"/>
              </a:lnSpc>
              <a:spcAft>
                <a:spcPts val="600"/>
              </a:spcAft>
              <a:buFont typeface="Arial" panose="020B0604020202020204" pitchFamily="34" charset="0"/>
              <a:buChar char="•"/>
            </a:pPr>
            <a:endParaRPr lang="en-US" sz="1600" dirty="0">
              <a:solidFill>
                <a:srgbClr val="24732D"/>
              </a:solidFill>
            </a:endParaRPr>
          </a:p>
          <a:p>
            <a:pPr indent="-228600" fontAlgn="t">
              <a:lnSpc>
                <a:spcPct val="90000"/>
              </a:lnSpc>
              <a:spcAft>
                <a:spcPts val="600"/>
              </a:spcAft>
              <a:buFont typeface="Arial" panose="020B0604020202020204" pitchFamily="34" charset="0"/>
              <a:buChar char="•"/>
            </a:pPr>
            <a:r>
              <a:rPr lang="en-US" sz="1600" dirty="0">
                <a:solidFill>
                  <a:srgbClr val="24732D"/>
                </a:solidFill>
              </a:rPr>
              <a:t>Julie Mason - Clerk to the Local Governing Body </a:t>
            </a:r>
          </a:p>
          <a:p>
            <a:pPr marL="231775" indent="-231775" fontAlgn="t">
              <a:lnSpc>
                <a:spcPct val="90000"/>
              </a:lnSpc>
              <a:spcAft>
                <a:spcPts val="600"/>
              </a:spcAft>
              <a:buFont typeface="Arial" panose="020B0604020202020204" pitchFamily="34" charset="0"/>
              <a:buChar char="•"/>
            </a:pPr>
            <a:r>
              <a:rPr lang="en-US" sz="1600" dirty="0">
                <a:solidFill>
                  <a:srgbClr val="24732D"/>
                </a:solidFill>
              </a:rPr>
              <a:t>Peter Barnes - CEO of the Kingsbridge Educational Trust (KET) and Accounting Officer </a:t>
            </a:r>
          </a:p>
        </p:txBody>
      </p:sp>
      <p:pic>
        <p:nvPicPr>
          <p:cNvPr id="16" name="Picture 5">
            <a:extLst>
              <a:ext uri="{FF2B5EF4-FFF2-40B4-BE49-F238E27FC236}">
                <a16:creationId xmlns:a16="http://schemas.microsoft.com/office/drawing/2014/main" id="{5A3F4231-D8D7-1443-8DD3-4045F26FBCE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151507" y="5563428"/>
            <a:ext cx="1304929" cy="129457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Footer Placeholder 1">
            <a:extLst>
              <a:ext uri="{FF2B5EF4-FFF2-40B4-BE49-F238E27FC236}">
                <a16:creationId xmlns:a16="http://schemas.microsoft.com/office/drawing/2014/main" id="{D4BAA53D-FC5B-4E46-96CD-FB8D3B619FF3}"/>
              </a:ext>
            </a:extLst>
          </p:cNvPr>
          <p:cNvSpPr>
            <a:spLocks noGrp="1"/>
          </p:cNvSpPr>
          <p:nvPr>
            <p:ph type="ftr" sz="quarter" idx="11"/>
          </p:nvPr>
        </p:nvSpPr>
        <p:spPr>
          <a:xfrm>
            <a:off x="215369" y="6337919"/>
            <a:ext cx="2187773" cy="34210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defRPr sz="1400">
                <a:solidFill>
                  <a:srgbClr val="000000"/>
                </a:solidFill>
                <a:latin typeface="Arial" charset="0"/>
                <a:cs typeface="Arial" charset="0"/>
                <a:sym typeface="Arial" charset="0"/>
              </a:defRPr>
            </a:lvl1pPr>
            <a:lvl2pPr marL="742950" indent="-285750">
              <a:defRPr sz="1400">
                <a:solidFill>
                  <a:srgbClr val="000000"/>
                </a:solidFill>
                <a:latin typeface="Arial" charset="0"/>
                <a:cs typeface="Arial" charset="0"/>
                <a:sym typeface="Arial" charset="0"/>
              </a:defRPr>
            </a:lvl2pPr>
            <a:lvl3pPr marL="1143000" indent="-228600">
              <a:defRPr sz="1400">
                <a:solidFill>
                  <a:srgbClr val="000000"/>
                </a:solidFill>
                <a:latin typeface="Arial" charset="0"/>
                <a:cs typeface="Arial" charset="0"/>
                <a:sym typeface="Arial" charset="0"/>
              </a:defRPr>
            </a:lvl3pPr>
            <a:lvl4pPr marL="1600200" indent="-228600">
              <a:defRPr sz="1400">
                <a:solidFill>
                  <a:srgbClr val="000000"/>
                </a:solidFill>
                <a:latin typeface="Arial" charset="0"/>
                <a:cs typeface="Arial" charset="0"/>
                <a:sym typeface="Arial" charset="0"/>
              </a:defRPr>
            </a:lvl4pPr>
            <a:lvl5pPr marL="2057400" indent="-22860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algn="l">
              <a:spcAft>
                <a:spcPts val="600"/>
              </a:spcAft>
            </a:pPr>
            <a:r>
              <a:rPr lang="en-US" altLang="en-US" b="1" i="1" kern="1200" dirty="0">
                <a:solidFill>
                  <a:schemeClr val="bg1">
                    <a:alpha val="80000"/>
                  </a:schemeClr>
                </a:solidFill>
                <a:latin typeface="+mn-lt"/>
                <a:ea typeface="+mn-ea"/>
                <a:cs typeface="+mn-cs"/>
                <a:sym typeface="Comic Sans MS" pitchFamily="66" charset="0"/>
              </a:rPr>
              <a:t>Embed      Enrich     Excite</a:t>
            </a:r>
          </a:p>
        </p:txBody>
      </p:sp>
    </p:spTree>
    <p:extLst>
      <p:ext uri="{BB962C8B-B14F-4D97-AF65-F5344CB8AC3E}">
        <p14:creationId xmlns:p14="http://schemas.microsoft.com/office/powerpoint/2010/main" val="424767028"/>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56C20283-73E0-40EC-8AD8-057F581F64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171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28">
            <a:extLst>
              <a:ext uri="{FF2B5EF4-FFF2-40B4-BE49-F238E27FC236}">
                <a16:creationId xmlns:a16="http://schemas.microsoft.com/office/drawing/2014/main" id="{3FCC729B-E528-40C3-82D3-BA4375575E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720090" y="0"/>
            <a:ext cx="8413995"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Freeform 26">
            <a:extLst>
              <a:ext uri="{FF2B5EF4-FFF2-40B4-BE49-F238E27FC236}">
                <a16:creationId xmlns:a16="http://schemas.microsoft.com/office/drawing/2014/main" id="{58F1FB8D-1842-4A04-998D-6CF047AB27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065186" y="0"/>
            <a:ext cx="8078814"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6" name="Picture 5">
            <a:extLst>
              <a:ext uri="{FF2B5EF4-FFF2-40B4-BE49-F238E27FC236}">
                <a16:creationId xmlns:a16="http://schemas.microsoft.com/office/drawing/2014/main" id="{5A3F4231-D8D7-1443-8DD3-4045F26FBCE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300252" y="4869160"/>
            <a:ext cx="2004752" cy="198884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a:extLst>
              <a:ext uri="{FF2B5EF4-FFF2-40B4-BE49-F238E27FC236}">
                <a16:creationId xmlns:a16="http://schemas.microsoft.com/office/drawing/2014/main" id="{BA93E405-66AF-B449-8BEC-EC4E4AD53DE5}"/>
              </a:ext>
            </a:extLst>
          </p:cNvPr>
          <p:cNvSpPr/>
          <p:nvPr/>
        </p:nvSpPr>
        <p:spPr>
          <a:xfrm>
            <a:off x="3275856" y="620688"/>
            <a:ext cx="5370763" cy="5472608"/>
          </a:xfrm>
          <a:prstGeom prst="rect">
            <a:avLst/>
          </a:prstGeom>
        </p:spPr>
        <p:txBody>
          <a:bodyPr vert="horz" lIns="91440" tIns="45720" rIns="91440" bIns="45720" rtlCol="0">
            <a:normAutofit/>
          </a:bodyPr>
          <a:lstStyle/>
          <a:p>
            <a:pPr>
              <a:lnSpc>
                <a:spcPct val="90000"/>
              </a:lnSpc>
              <a:spcAft>
                <a:spcPts val="600"/>
              </a:spcAft>
            </a:pPr>
            <a:r>
              <a:rPr lang="en-US" sz="2100" b="1" dirty="0"/>
              <a:t>Governor roles </a:t>
            </a:r>
          </a:p>
          <a:p>
            <a:pPr>
              <a:lnSpc>
                <a:spcPct val="90000"/>
              </a:lnSpc>
              <a:spcAft>
                <a:spcPts val="600"/>
              </a:spcAft>
            </a:pPr>
            <a:endParaRPr lang="en-US" sz="1600" dirty="0"/>
          </a:p>
          <a:p>
            <a:pPr indent="-228600">
              <a:lnSpc>
                <a:spcPct val="90000"/>
              </a:lnSpc>
              <a:spcAft>
                <a:spcPts val="600"/>
              </a:spcAft>
              <a:buFont typeface="Arial" panose="020B0604020202020204" pitchFamily="34" charset="0"/>
              <a:buChar char="•"/>
            </a:pPr>
            <a:r>
              <a:rPr lang="en-US" sz="1600" dirty="0"/>
              <a:t>Child Protection and Safeguarding Governor - Sam Summers </a:t>
            </a:r>
          </a:p>
          <a:p>
            <a:pPr indent="-228600">
              <a:lnSpc>
                <a:spcPct val="90000"/>
              </a:lnSpc>
              <a:spcAft>
                <a:spcPts val="600"/>
              </a:spcAft>
              <a:buFont typeface="Arial" panose="020B0604020202020204" pitchFamily="34" charset="0"/>
              <a:buChar char="•"/>
            </a:pPr>
            <a:endParaRPr lang="en-US" sz="1600" dirty="0"/>
          </a:p>
          <a:p>
            <a:pPr indent="-228600">
              <a:lnSpc>
                <a:spcPct val="90000"/>
              </a:lnSpc>
              <a:spcAft>
                <a:spcPts val="600"/>
              </a:spcAft>
              <a:buFont typeface="Arial" panose="020B0604020202020204" pitchFamily="34" charset="0"/>
              <a:buChar char="•"/>
            </a:pPr>
            <a:r>
              <a:rPr lang="en-US" sz="1600" dirty="0"/>
              <a:t>Mental Health &amp; Well-being Governor Sam Summers </a:t>
            </a:r>
          </a:p>
          <a:p>
            <a:pPr indent="-228600">
              <a:lnSpc>
                <a:spcPct val="90000"/>
              </a:lnSpc>
              <a:spcAft>
                <a:spcPts val="600"/>
              </a:spcAft>
              <a:buFont typeface="Arial" panose="020B0604020202020204" pitchFamily="34" charset="0"/>
              <a:buChar char="•"/>
            </a:pPr>
            <a:endParaRPr lang="en-US" sz="1600" dirty="0"/>
          </a:p>
          <a:p>
            <a:pPr indent="-228600">
              <a:lnSpc>
                <a:spcPct val="90000"/>
              </a:lnSpc>
              <a:spcAft>
                <a:spcPts val="600"/>
              </a:spcAft>
              <a:buFont typeface="Arial" panose="020B0604020202020204" pitchFamily="34" charset="0"/>
              <a:buChar char="•"/>
            </a:pPr>
            <a:r>
              <a:rPr lang="en-US" sz="1600" dirty="0"/>
              <a:t>SEND Governor - Sam Summers </a:t>
            </a:r>
          </a:p>
          <a:p>
            <a:pPr indent="-228600">
              <a:lnSpc>
                <a:spcPct val="90000"/>
              </a:lnSpc>
              <a:spcAft>
                <a:spcPts val="600"/>
              </a:spcAft>
              <a:buFont typeface="Arial" panose="020B0604020202020204" pitchFamily="34" charset="0"/>
              <a:buChar char="•"/>
            </a:pPr>
            <a:endParaRPr lang="en-US" sz="1600" dirty="0"/>
          </a:p>
          <a:p>
            <a:pPr indent="-228600">
              <a:lnSpc>
                <a:spcPct val="90000"/>
              </a:lnSpc>
              <a:spcAft>
                <a:spcPts val="600"/>
              </a:spcAft>
              <a:buFont typeface="Arial" panose="020B0604020202020204" pitchFamily="34" charset="0"/>
              <a:buChar char="•"/>
            </a:pPr>
            <a:r>
              <a:rPr lang="en-US" sz="1600" dirty="0"/>
              <a:t>Looked After and Inclusion Governor - Sam Summers </a:t>
            </a:r>
          </a:p>
          <a:p>
            <a:pPr indent="-228600">
              <a:lnSpc>
                <a:spcPct val="90000"/>
              </a:lnSpc>
              <a:spcAft>
                <a:spcPts val="600"/>
              </a:spcAft>
              <a:buFont typeface="Arial" panose="020B0604020202020204" pitchFamily="34" charset="0"/>
              <a:buChar char="•"/>
            </a:pPr>
            <a:endParaRPr lang="en-US" sz="1600" dirty="0"/>
          </a:p>
          <a:p>
            <a:pPr indent="-228600">
              <a:lnSpc>
                <a:spcPct val="90000"/>
              </a:lnSpc>
              <a:spcAft>
                <a:spcPts val="600"/>
              </a:spcAft>
              <a:buFont typeface="Arial" panose="020B0604020202020204" pitchFamily="34" charset="0"/>
              <a:buChar char="•"/>
            </a:pPr>
            <a:r>
              <a:rPr lang="en-US" sz="1600" dirty="0"/>
              <a:t>Pupil Premium - Tina Gray-</a:t>
            </a:r>
            <a:r>
              <a:rPr lang="en-US" sz="1600" dirty="0" err="1"/>
              <a:t>Rampello</a:t>
            </a:r>
            <a:r>
              <a:rPr lang="en-US" sz="1600" dirty="0"/>
              <a:t> </a:t>
            </a:r>
          </a:p>
          <a:p>
            <a:pPr indent="-228600">
              <a:lnSpc>
                <a:spcPct val="90000"/>
              </a:lnSpc>
              <a:spcAft>
                <a:spcPts val="600"/>
              </a:spcAft>
              <a:buFont typeface="Arial" panose="020B0604020202020204" pitchFamily="34" charset="0"/>
              <a:buChar char="•"/>
            </a:pPr>
            <a:endParaRPr lang="en-US" sz="1600" dirty="0"/>
          </a:p>
          <a:p>
            <a:pPr indent="-228600">
              <a:lnSpc>
                <a:spcPct val="90000"/>
              </a:lnSpc>
              <a:spcAft>
                <a:spcPts val="600"/>
              </a:spcAft>
              <a:buFont typeface="Arial" panose="020B0604020202020204" pitchFamily="34" charset="0"/>
              <a:buChar char="•"/>
            </a:pPr>
            <a:r>
              <a:rPr lang="en-US" sz="1600" dirty="0"/>
              <a:t>Outcomes - Tina Gray-</a:t>
            </a:r>
            <a:r>
              <a:rPr lang="en-US" sz="1600" dirty="0" err="1"/>
              <a:t>Rampello</a:t>
            </a:r>
            <a:r>
              <a:rPr lang="en-US" sz="1600" dirty="0"/>
              <a:t> </a:t>
            </a:r>
          </a:p>
          <a:p>
            <a:pPr indent="-228600">
              <a:lnSpc>
                <a:spcPct val="90000"/>
              </a:lnSpc>
              <a:spcAft>
                <a:spcPts val="600"/>
              </a:spcAft>
              <a:buFont typeface="Arial" panose="020B0604020202020204" pitchFamily="34" charset="0"/>
              <a:buChar char="•"/>
            </a:pPr>
            <a:endParaRPr lang="en-US" sz="1600" dirty="0"/>
          </a:p>
          <a:p>
            <a:pPr indent="-228600">
              <a:lnSpc>
                <a:spcPct val="90000"/>
              </a:lnSpc>
              <a:spcAft>
                <a:spcPts val="600"/>
              </a:spcAft>
              <a:buFont typeface="Arial" panose="020B0604020202020204" pitchFamily="34" charset="0"/>
              <a:buChar char="•"/>
            </a:pPr>
            <a:r>
              <a:rPr lang="en-US" sz="1600" dirty="0"/>
              <a:t>Health &amp; Safety - Peter Neale </a:t>
            </a:r>
          </a:p>
          <a:p>
            <a:pPr indent="-228600">
              <a:lnSpc>
                <a:spcPct val="90000"/>
              </a:lnSpc>
              <a:spcAft>
                <a:spcPts val="600"/>
              </a:spcAft>
              <a:buFont typeface="Arial" panose="020B0604020202020204" pitchFamily="34" charset="0"/>
              <a:buChar char="•"/>
            </a:pPr>
            <a:endParaRPr lang="en-US" sz="1600" dirty="0"/>
          </a:p>
          <a:p>
            <a:pPr indent="-228600">
              <a:lnSpc>
                <a:spcPct val="90000"/>
              </a:lnSpc>
              <a:spcAft>
                <a:spcPts val="600"/>
              </a:spcAft>
              <a:buFont typeface="Arial" panose="020B0604020202020204" pitchFamily="34" charset="0"/>
              <a:buChar char="•"/>
            </a:pPr>
            <a:r>
              <a:rPr lang="en-US" sz="1600" dirty="0"/>
              <a:t>Governor Development - Tony Holland</a:t>
            </a:r>
          </a:p>
        </p:txBody>
      </p:sp>
      <p:sp>
        <p:nvSpPr>
          <p:cNvPr id="15" name="Footer Placeholder 1">
            <a:extLst>
              <a:ext uri="{FF2B5EF4-FFF2-40B4-BE49-F238E27FC236}">
                <a16:creationId xmlns:a16="http://schemas.microsoft.com/office/drawing/2014/main" id="{AD1E88AB-A628-7E41-A847-A8BB290242BF}"/>
              </a:ext>
            </a:extLst>
          </p:cNvPr>
          <p:cNvSpPr>
            <a:spLocks noGrp="1"/>
          </p:cNvSpPr>
          <p:nvPr>
            <p:ph type="ftr" sz="quarter" idx="11"/>
          </p:nvPr>
        </p:nvSpPr>
        <p:spPr>
          <a:xfrm>
            <a:off x="6655975" y="6304595"/>
            <a:ext cx="2187773" cy="34210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defRPr sz="1400">
                <a:solidFill>
                  <a:srgbClr val="000000"/>
                </a:solidFill>
                <a:latin typeface="Arial" charset="0"/>
                <a:cs typeface="Arial" charset="0"/>
                <a:sym typeface="Arial" charset="0"/>
              </a:defRPr>
            </a:lvl1pPr>
            <a:lvl2pPr marL="742950" indent="-285750">
              <a:defRPr sz="1400">
                <a:solidFill>
                  <a:srgbClr val="000000"/>
                </a:solidFill>
                <a:latin typeface="Arial" charset="0"/>
                <a:cs typeface="Arial" charset="0"/>
                <a:sym typeface="Arial" charset="0"/>
              </a:defRPr>
            </a:lvl2pPr>
            <a:lvl3pPr marL="1143000" indent="-228600">
              <a:defRPr sz="1400">
                <a:solidFill>
                  <a:srgbClr val="000000"/>
                </a:solidFill>
                <a:latin typeface="Arial" charset="0"/>
                <a:cs typeface="Arial" charset="0"/>
                <a:sym typeface="Arial" charset="0"/>
              </a:defRPr>
            </a:lvl3pPr>
            <a:lvl4pPr marL="1600200" indent="-228600">
              <a:defRPr sz="1400">
                <a:solidFill>
                  <a:srgbClr val="000000"/>
                </a:solidFill>
                <a:latin typeface="Arial" charset="0"/>
                <a:cs typeface="Arial" charset="0"/>
                <a:sym typeface="Arial" charset="0"/>
              </a:defRPr>
            </a:lvl4pPr>
            <a:lvl5pPr marL="2057400" indent="-22860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algn="l">
              <a:spcAft>
                <a:spcPts val="600"/>
              </a:spcAft>
            </a:pPr>
            <a:r>
              <a:rPr lang="en-US" altLang="en-US" b="1" i="1" kern="1200" dirty="0">
                <a:solidFill>
                  <a:schemeClr val="tx1">
                    <a:alpha val="80000"/>
                  </a:schemeClr>
                </a:solidFill>
                <a:latin typeface="+mn-lt"/>
                <a:ea typeface="+mn-ea"/>
                <a:cs typeface="+mn-cs"/>
                <a:sym typeface="Comic Sans MS" pitchFamily="66" charset="0"/>
              </a:rPr>
              <a:t>Embed      Enrich     Excite</a:t>
            </a:r>
          </a:p>
        </p:txBody>
      </p:sp>
    </p:spTree>
    <p:extLst>
      <p:ext uri="{BB962C8B-B14F-4D97-AF65-F5344CB8AC3E}">
        <p14:creationId xmlns:p14="http://schemas.microsoft.com/office/powerpoint/2010/main" val="3846719609"/>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56C20283-73E0-40EC-8AD8-057F581F64C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171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28">
            <a:extLst>
              <a:ext uri="{FF2B5EF4-FFF2-40B4-BE49-F238E27FC236}">
                <a16:creationId xmlns:a16="http://schemas.microsoft.com/office/drawing/2014/main" id="{3FCC729B-E528-40C3-82D3-BA4375575E8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720090" y="0"/>
            <a:ext cx="8413995" cy="6858000"/>
          </a:xfrm>
          <a:custGeom>
            <a:avLst/>
            <a:gdLst>
              <a:gd name="connsiteX0" fmla="*/ 0 w 11218661"/>
              <a:gd name="connsiteY0" fmla="*/ 0 h 6858000"/>
              <a:gd name="connsiteX1" fmla="*/ 8042507 w 11218661"/>
              <a:gd name="connsiteY1" fmla="*/ 0 h 6858000"/>
              <a:gd name="connsiteX2" fmla="*/ 11218661 w 11218661"/>
              <a:gd name="connsiteY2" fmla="*/ 6858000 h 6858000"/>
              <a:gd name="connsiteX3" fmla="*/ 0 w 1121866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1218661" h="6858000">
                <a:moveTo>
                  <a:pt x="0" y="0"/>
                </a:moveTo>
                <a:lnTo>
                  <a:pt x="8042507" y="0"/>
                </a:lnTo>
                <a:lnTo>
                  <a:pt x="11218661" y="6858000"/>
                </a:lnTo>
                <a:lnTo>
                  <a:pt x="0" y="6858000"/>
                </a:lnTo>
                <a:close/>
              </a:path>
            </a:pathLst>
          </a:custGeom>
          <a:solidFill>
            <a:schemeClr val="bg1">
              <a:lumMod val="85000"/>
              <a:lumOff val="15000"/>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0" name="Freeform 26">
            <a:extLst>
              <a:ext uri="{FF2B5EF4-FFF2-40B4-BE49-F238E27FC236}">
                <a16:creationId xmlns:a16="http://schemas.microsoft.com/office/drawing/2014/main" id="{58F1FB8D-1842-4A04-998D-6CF047AB279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flipV="1">
            <a:off x="1065186" y="0"/>
            <a:ext cx="8078814" cy="6858000"/>
          </a:xfrm>
          <a:custGeom>
            <a:avLst/>
            <a:gdLst>
              <a:gd name="connsiteX0" fmla="*/ 0 w 10771752"/>
              <a:gd name="connsiteY0" fmla="*/ 0 h 6858000"/>
              <a:gd name="connsiteX1" fmla="*/ 7595598 w 10771752"/>
              <a:gd name="connsiteY1" fmla="*/ 0 h 6858000"/>
              <a:gd name="connsiteX2" fmla="*/ 10771752 w 10771752"/>
              <a:gd name="connsiteY2" fmla="*/ 6858000 h 6858000"/>
              <a:gd name="connsiteX3" fmla="*/ 0 w 10771752"/>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0771752" h="6858000">
                <a:moveTo>
                  <a:pt x="0" y="0"/>
                </a:moveTo>
                <a:lnTo>
                  <a:pt x="7595598" y="0"/>
                </a:lnTo>
                <a:lnTo>
                  <a:pt x="10771752" y="6858000"/>
                </a:lnTo>
                <a:lnTo>
                  <a:pt x="0" y="6858000"/>
                </a:lnTo>
                <a:close/>
              </a:path>
            </a:pathLst>
          </a:cu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6" name="Picture 5">
            <a:extLst>
              <a:ext uri="{FF2B5EF4-FFF2-40B4-BE49-F238E27FC236}">
                <a16:creationId xmlns:a16="http://schemas.microsoft.com/office/drawing/2014/main" id="{5A3F4231-D8D7-1443-8DD3-4045F26FBCE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916" y="4581128"/>
            <a:ext cx="2295088" cy="227687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1B38F9E6-E2DB-E144-A8F2-822EBED7C8C5}"/>
              </a:ext>
            </a:extLst>
          </p:cNvPr>
          <p:cNvSpPr txBox="1"/>
          <p:nvPr/>
        </p:nvSpPr>
        <p:spPr>
          <a:xfrm>
            <a:off x="1619662" y="221348"/>
            <a:ext cx="6804248" cy="1323439"/>
          </a:xfrm>
          <a:prstGeom prst="rect">
            <a:avLst/>
          </a:prstGeom>
          <a:noFill/>
        </p:spPr>
        <p:txBody>
          <a:bodyPr wrap="square" rtlCol="0">
            <a:spAutoFit/>
          </a:bodyPr>
          <a:lstStyle/>
          <a:p>
            <a:pPr algn="just"/>
            <a:r>
              <a:rPr lang="en-US" sz="1600" dirty="0"/>
              <a:t>The Governing Body devolves some of its work to two committees; </a:t>
            </a:r>
            <a:r>
              <a:rPr lang="en-GB" sz="1600" dirty="0"/>
              <a:t>Finance &amp; Personnel Committee and Pupil, Pastoral &amp; Curriculum Committee. All key decisions are still ratified by the full Governing Body. </a:t>
            </a:r>
          </a:p>
          <a:p>
            <a:pPr algn="just"/>
            <a:endParaRPr lang="en-GB" sz="1600" dirty="0"/>
          </a:p>
          <a:p>
            <a:pPr algn="just"/>
            <a:r>
              <a:rPr lang="en-GB" sz="1600" dirty="0"/>
              <a:t>The members of each committee are as follows; </a:t>
            </a:r>
            <a:endParaRPr lang="en-US" sz="1600" dirty="0"/>
          </a:p>
        </p:txBody>
      </p:sp>
      <p:sp>
        <p:nvSpPr>
          <p:cNvPr id="4" name="Rectangle 3">
            <a:extLst>
              <a:ext uri="{FF2B5EF4-FFF2-40B4-BE49-F238E27FC236}">
                <a16:creationId xmlns:a16="http://schemas.microsoft.com/office/drawing/2014/main" id="{36417C43-28BF-E647-BF5E-2EE872CE43E8}"/>
              </a:ext>
            </a:extLst>
          </p:cNvPr>
          <p:cNvSpPr/>
          <p:nvPr/>
        </p:nvSpPr>
        <p:spPr>
          <a:xfrm>
            <a:off x="3337609" y="1544787"/>
            <a:ext cx="4572000" cy="4770537"/>
          </a:xfrm>
          <a:prstGeom prst="rect">
            <a:avLst/>
          </a:prstGeom>
        </p:spPr>
        <p:txBody>
          <a:bodyPr>
            <a:spAutoFit/>
          </a:bodyPr>
          <a:lstStyle/>
          <a:p>
            <a:r>
              <a:rPr lang="en-GB" sz="1600" dirty="0"/>
              <a:t>Finance &amp; Personnel Committee: </a:t>
            </a:r>
          </a:p>
          <a:p>
            <a:endParaRPr lang="en-GB" sz="1600" dirty="0"/>
          </a:p>
          <a:p>
            <a:r>
              <a:rPr lang="en-GB" sz="1600" dirty="0"/>
              <a:t>(Clerk: Julie Mason) </a:t>
            </a:r>
          </a:p>
          <a:p>
            <a:r>
              <a:rPr lang="en-GB" sz="1600" dirty="0"/>
              <a:t>Peter Neale (Chair) </a:t>
            </a:r>
          </a:p>
          <a:p>
            <a:r>
              <a:rPr lang="en-GB" sz="1600" dirty="0"/>
              <a:t>Sam Summers </a:t>
            </a:r>
          </a:p>
          <a:p>
            <a:r>
              <a:rPr lang="en-GB" sz="1600" dirty="0" smtClean="0"/>
              <a:t>Tania </a:t>
            </a:r>
            <a:r>
              <a:rPr lang="en-GB" sz="1600" dirty="0"/>
              <a:t>Foreman </a:t>
            </a:r>
          </a:p>
          <a:p>
            <a:r>
              <a:rPr lang="en-GB" sz="1600" dirty="0"/>
              <a:t>Tara Trail </a:t>
            </a:r>
          </a:p>
          <a:p>
            <a:r>
              <a:rPr lang="en-GB" sz="1600" dirty="0"/>
              <a:t>Rachel Roberts </a:t>
            </a:r>
          </a:p>
          <a:p>
            <a:r>
              <a:rPr lang="en-GB" sz="1600" dirty="0"/>
              <a:t>Also in attendance: Monica Elliott-</a:t>
            </a:r>
            <a:r>
              <a:rPr lang="en-GB" sz="1600" dirty="0" err="1"/>
              <a:t>Cirigottis</a:t>
            </a:r>
            <a:r>
              <a:rPr lang="en-GB" sz="1600" dirty="0"/>
              <a:t> </a:t>
            </a:r>
          </a:p>
          <a:p>
            <a:endParaRPr lang="en-GB" sz="1600" dirty="0"/>
          </a:p>
          <a:p>
            <a:r>
              <a:rPr lang="en-GB" sz="1600" dirty="0"/>
              <a:t>Pupil, Pastoral &amp; Curriculum Committee:</a:t>
            </a:r>
          </a:p>
          <a:p>
            <a:r>
              <a:rPr lang="en-GB" sz="1600" dirty="0"/>
              <a:t> </a:t>
            </a:r>
          </a:p>
          <a:p>
            <a:r>
              <a:rPr lang="en-GB" sz="1600" dirty="0"/>
              <a:t>(Clerk: Vicky Reeves) </a:t>
            </a:r>
          </a:p>
          <a:p>
            <a:r>
              <a:rPr lang="en-GB" sz="1600" dirty="0"/>
              <a:t>Tony Holland (Chair) </a:t>
            </a:r>
          </a:p>
          <a:p>
            <a:r>
              <a:rPr lang="en-GB" sz="1600" dirty="0"/>
              <a:t>Barbara Bushell </a:t>
            </a:r>
          </a:p>
          <a:p>
            <a:r>
              <a:rPr lang="en-GB" sz="1600" dirty="0"/>
              <a:t>Tina Gray-</a:t>
            </a:r>
            <a:r>
              <a:rPr lang="en-GB" sz="1600" dirty="0" err="1"/>
              <a:t>Rampello</a:t>
            </a:r>
            <a:r>
              <a:rPr lang="en-GB" sz="1600" dirty="0"/>
              <a:t> </a:t>
            </a:r>
          </a:p>
          <a:p>
            <a:r>
              <a:rPr lang="en-GB" sz="1600" dirty="0"/>
              <a:t>Rachel Roberts </a:t>
            </a:r>
          </a:p>
          <a:p>
            <a:r>
              <a:rPr lang="en-GB" sz="1600" dirty="0"/>
              <a:t>Tara Trail </a:t>
            </a:r>
          </a:p>
          <a:p>
            <a:r>
              <a:rPr lang="en-GB" sz="1600" dirty="0"/>
              <a:t>Also in attendance: Steve Hughes; Ellis Higgs</a:t>
            </a:r>
            <a:endParaRPr lang="en-US" sz="1600" dirty="0"/>
          </a:p>
        </p:txBody>
      </p:sp>
      <p:sp>
        <p:nvSpPr>
          <p:cNvPr id="10" name="Footer Placeholder 1">
            <a:extLst>
              <a:ext uri="{FF2B5EF4-FFF2-40B4-BE49-F238E27FC236}">
                <a16:creationId xmlns:a16="http://schemas.microsoft.com/office/drawing/2014/main" id="{5E8348CA-B268-7642-A43E-6A7E8642A22E}"/>
              </a:ext>
            </a:extLst>
          </p:cNvPr>
          <p:cNvSpPr>
            <a:spLocks noGrp="1"/>
          </p:cNvSpPr>
          <p:nvPr>
            <p:ph type="ftr" sz="quarter" idx="11"/>
          </p:nvPr>
        </p:nvSpPr>
        <p:spPr>
          <a:xfrm>
            <a:off x="6815723" y="6381328"/>
            <a:ext cx="2187773" cy="34210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defRPr sz="1400">
                <a:solidFill>
                  <a:srgbClr val="000000"/>
                </a:solidFill>
                <a:latin typeface="Arial" charset="0"/>
                <a:cs typeface="Arial" charset="0"/>
                <a:sym typeface="Arial" charset="0"/>
              </a:defRPr>
            </a:lvl1pPr>
            <a:lvl2pPr marL="742950" indent="-285750">
              <a:defRPr sz="1400">
                <a:solidFill>
                  <a:srgbClr val="000000"/>
                </a:solidFill>
                <a:latin typeface="Arial" charset="0"/>
                <a:cs typeface="Arial" charset="0"/>
                <a:sym typeface="Arial" charset="0"/>
              </a:defRPr>
            </a:lvl2pPr>
            <a:lvl3pPr marL="1143000" indent="-228600">
              <a:defRPr sz="1400">
                <a:solidFill>
                  <a:srgbClr val="000000"/>
                </a:solidFill>
                <a:latin typeface="Arial" charset="0"/>
                <a:cs typeface="Arial" charset="0"/>
                <a:sym typeface="Arial" charset="0"/>
              </a:defRPr>
            </a:lvl3pPr>
            <a:lvl4pPr marL="1600200" indent="-228600">
              <a:defRPr sz="1400">
                <a:solidFill>
                  <a:srgbClr val="000000"/>
                </a:solidFill>
                <a:latin typeface="Arial" charset="0"/>
                <a:cs typeface="Arial" charset="0"/>
                <a:sym typeface="Arial" charset="0"/>
              </a:defRPr>
            </a:lvl4pPr>
            <a:lvl5pPr marL="2057400" indent="-22860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algn="l">
              <a:spcAft>
                <a:spcPts val="600"/>
              </a:spcAft>
            </a:pPr>
            <a:r>
              <a:rPr lang="en-US" altLang="en-US" b="1" i="1" kern="1200" dirty="0">
                <a:solidFill>
                  <a:schemeClr val="tx1">
                    <a:alpha val="80000"/>
                  </a:schemeClr>
                </a:solidFill>
                <a:latin typeface="+mn-lt"/>
                <a:ea typeface="+mn-ea"/>
                <a:cs typeface="+mn-cs"/>
                <a:sym typeface="Comic Sans MS" pitchFamily="66" charset="0"/>
              </a:rPr>
              <a:t>Embed      Enrich     Excite</a:t>
            </a:r>
          </a:p>
        </p:txBody>
      </p:sp>
    </p:spTree>
    <p:extLst>
      <p:ext uri="{BB962C8B-B14F-4D97-AF65-F5344CB8AC3E}">
        <p14:creationId xmlns:p14="http://schemas.microsoft.com/office/powerpoint/2010/main" val="1407653260"/>
      </p:ext>
    </p:extLst>
  </p:cSld>
  <p:clrMapOvr>
    <a:overrideClrMapping bg1="dk1" tx1="lt1" bg2="dk2" tx2="lt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7264F718-7FAC-4056-9FA9-A603EC682F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285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74639F7-E3C7-4165-A83E-6386A86BA1D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4767261" cy="6858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8B3AF0F1-707A-463E-B5EE-33C63A40CF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4484693" cy="6858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667FEE8-9A35-C849-A2FB-3EA1FE41F343}"/>
              </a:ext>
            </a:extLst>
          </p:cNvPr>
          <p:cNvSpPr>
            <a:spLocks noGrp="1"/>
          </p:cNvSpPr>
          <p:nvPr>
            <p:ph type="title"/>
          </p:nvPr>
        </p:nvSpPr>
        <p:spPr>
          <a:xfrm>
            <a:off x="540200" y="1809367"/>
            <a:ext cx="2647464" cy="2980944"/>
          </a:xfrm>
        </p:spPr>
        <p:txBody>
          <a:bodyPr vert="horz" lIns="91440" tIns="45720" rIns="91440" bIns="45720" rtlCol="0" anchor="ctr">
            <a:normAutofit/>
          </a:bodyPr>
          <a:lstStyle/>
          <a:p>
            <a:pPr>
              <a:lnSpc>
                <a:spcPct val="90000"/>
              </a:lnSpc>
            </a:pPr>
            <a:r>
              <a:rPr lang="en-US" sz="3700" kern="1200" dirty="0">
                <a:solidFill>
                  <a:schemeClr val="bg1"/>
                </a:solidFill>
                <a:latin typeface="+mj-lt"/>
                <a:ea typeface="+mj-ea"/>
                <a:cs typeface="+mj-cs"/>
              </a:rPr>
              <a:t/>
            </a:r>
            <a:br>
              <a:rPr lang="en-US" sz="3700" kern="1200" dirty="0">
                <a:solidFill>
                  <a:schemeClr val="bg1"/>
                </a:solidFill>
                <a:latin typeface="+mj-lt"/>
                <a:ea typeface="+mj-ea"/>
                <a:cs typeface="+mj-cs"/>
              </a:rPr>
            </a:br>
            <a:endParaRPr lang="en-US" sz="3700" kern="1200" dirty="0">
              <a:solidFill>
                <a:schemeClr val="bg1"/>
              </a:solidFill>
              <a:latin typeface="+mj-lt"/>
              <a:ea typeface="+mj-ea"/>
              <a:cs typeface="+mj-cs"/>
            </a:endParaRPr>
          </a:p>
        </p:txBody>
      </p:sp>
      <p:pic>
        <p:nvPicPr>
          <p:cNvPr id="16" name="Picture 5">
            <a:extLst>
              <a:ext uri="{FF2B5EF4-FFF2-40B4-BE49-F238E27FC236}">
                <a16:creationId xmlns:a16="http://schemas.microsoft.com/office/drawing/2014/main" id="{5A3F4231-D8D7-1443-8DD3-4045F26FBCE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252234" y="5563428"/>
            <a:ext cx="1304929" cy="129457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84C5AB4D-F7C8-FB48-99CB-5E7B5E3B2C54}"/>
              </a:ext>
            </a:extLst>
          </p:cNvPr>
          <p:cNvSpPr/>
          <p:nvPr/>
        </p:nvSpPr>
        <p:spPr>
          <a:xfrm>
            <a:off x="416645" y="4293096"/>
            <a:ext cx="2647464" cy="723275"/>
          </a:xfrm>
          <a:prstGeom prst="rect">
            <a:avLst/>
          </a:prstGeom>
        </p:spPr>
        <p:txBody>
          <a:bodyPr wrap="square">
            <a:spAutoFit/>
          </a:bodyPr>
          <a:lstStyle/>
          <a:p>
            <a:pPr marL="57150">
              <a:lnSpc>
                <a:spcPct val="90000"/>
              </a:lnSpc>
              <a:spcAft>
                <a:spcPts val="600"/>
              </a:spcAft>
            </a:pPr>
            <a:r>
              <a:rPr lang="en-US" sz="2000" dirty="0">
                <a:solidFill>
                  <a:schemeClr val="bg1"/>
                </a:solidFill>
              </a:rPr>
              <a:t>Sam Summers </a:t>
            </a:r>
          </a:p>
          <a:p>
            <a:pPr marL="57150">
              <a:lnSpc>
                <a:spcPct val="90000"/>
              </a:lnSpc>
              <a:spcAft>
                <a:spcPts val="600"/>
              </a:spcAft>
            </a:pPr>
            <a:r>
              <a:rPr lang="en-US" sz="2000" dirty="0">
                <a:solidFill>
                  <a:schemeClr val="bg1"/>
                </a:solidFill>
              </a:rPr>
              <a:t>Chair of Governors </a:t>
            </a:r>
          </a:p>
        </p:txBody>
      </p:sp>
      <p:sp>
        <p:nvSpPr>
          <p:cNvPr id="4" name="Rectangle 3">
            <a:extLst>
              <a:ext uri="{FF2B5EF4-FFF2-40B4-BE49-F238E27FC236}">
                <a16:creationId xmlns:a16="http://schemas.microsoft.com/office/drawing/2014/main" id="{D42F7158-7B67-6445-9808-2E29E48F3C71}"/>
              </a:ext>
            </a:extLst>
          </p:cNvPr>
          <p:cNvSpPr/>
          <p:nvPr/>
        </p:nvSpPr>
        <p:spPr>
          <a:xfrm>
            <a:off x="4854926" y="753973"/>
            <a:ext cx="3783053" cy="5350054"/>
          </a:xfrm>
          <a:prstGeom prst="rect">
            <a:avLst/>
          </a:prstGeom>
        </p:spPr>
        <p:txBody>
          <a:bodyPr wrap="square">
            <a:spAutoFit/>
          </a:bodyPr>
          <a:lstStyle/>
          <a:p>
            <a:pPr algn="just">
              <a:lnSpc>
                <a:spcPct val="107000"/>
              </a:lnSpc>
            </a:pPr>
            <a:r>
              <a:rPr lang="en-GB" sz="1600" dirty="0">
                <a:solidFill>
                  <a:srgbClr val="24732D"/>
                </a:solidFill>
                <a:ea typeface="Times New Roman" panose="02020603050405020304" pitchFamily="18" charset="0"/>
                <a:cs typeface="Arial" panose="020B0604020202020204" pitchFamily="34" charset="0"/>
              </a:rPr>
              <a:t>"I have been a Governor at Middleton Primary School since before it opened in 2003</a:t>
            </a:r>
            <a:r>
              <a:rPr lang="en-GB" sz="1600" dirty="0">
                <a:solidFill>
                  <a:srgbClr val="24732D"/>
                </a:solidFill>
                <a:ea typeface="Times New Roman" panose="02020603050405020304" pitchFamily="18" charset="0"/>
                <a:cs typeface="Times New Roman" panose="02020603050405020304" pitchFamily="18" charset="0"/>
              </a:rPr>
              <a:t> and </a:t>
            </a:r>
            <a:r>
              <a:rPr lang="en-GB" sz="1600" dirty="0">
                <a:solidFill>
                  <a:srgbClr val="24732D"/>
                </a:solidFill>
                <a:ea typeface="Times New Roman" panose="02020603050405020304" pitchFamily="18" charset="0"/>
                <a:cs typeface="Arial" panose="020B0604020202020204" pitchFamily="34" charset="0"/>
              </a:rPr>
              <a:t>have been chair for the majority of that time. </a:t>
            </a:r>
            <a:r>
              <a:rPr lang="en-GB" sz="1600" dirty="0">
                <a:solidFill>
                  <a:srgbClr val="24732D"/>
                </a:solidFill>
                <a:ea typeface="Times New Roman" panose="02020603050405020304" pitchFamily="18" charset="0"/>
                <a:cs typeface="Times New Roman" panose="02020603050405020304" pitchFamily="18" charset="0"/>
              </a:rPr>
              <a:t>More recently my involvement has extended to becoming a Director of the Kingsbridge Educational Trust.</a:t>
            </a:r>
          </a:p>
          <a:p>
            <a:pPr algn="just">
              <a:lnSpc>
                <a:spcPct val="107000"/>
              </a:lnSpc>
            </a:pPr>
            <a:endParaRPr lang="en-GB" sz="1600" dirty="0">
              <a:solidFill>
                <a:srgbClr val="24732D"/>
              </a:solidFill>
              <a:ea typeface="Calibri" panose="020F0502020204030204" pitchFamily="34" charset="0"/>
              <a:cs typeface="Times New Roman" panose="02020603050405020304" pitchFamily="18" charset="0"/>
            </a:endParaRPr>
          </a:p>
          <a:p>
            <a:pPr algn="just">
              <a:lnSpc>
                <a:spcPct val="107000"/>
              </a:lnSpc>
            </a:pPr>
            <a:r>
              <a:rPr lang="en-GB" sz="1600" dirty="0">
                <a:solidFill>
                  <a:srgbClr val="24732D"/>
                </a:solidFill>
                <a:ea typeface="Times New Roman" panose="02020603050405020304" pitchFamily="18" charset="0"/>
                <a:cs typeface="Arial" panose="020B0604020202020204" pitchFamily="34" charset="0"/>
              </a:rPr>
              <a:t>I have worked as part of the Senior Leadership in a School for a number of years so have an excellent insight into the operational elements as well as experience in the strategic management of schools. </a:t>
            </a:r>
          </a:p>
          <a:p>
            <a:pPr algn="just">
              <a:lnSpc>
                <a:spcPct val="107000"/>
              </a:lnSpc>
            </a:pPr>
            <a:endParaRPr lang="en-GB" sz="1600" dirty="0">
              <a:solidFill>
                <a:srgbClr val="24732D"/>
              </a:solidFill>
              <a:ea typeface="Times New Roman" panose="02020603050405020304" pitchFamily="18" charset="0"/>
              <a:cs typeface="Arial" panose="020B0604020202020204" pitchFamily="34" charset="0"/>
            </a:endParaRPr>
          </a:p>
          <a:p>
            <a:pPr algn="just">
              <a:lnSpc>
                <a:spcPct val="107000"/>
              </a:lnSpc>
            </a:pPr>
            <a:r>
              <a:rPr lang="en-GB" sz="1600" dirty="0">
                <a:solidFill>
                  <a:srgbClr val="24732D"/>
                </a:solidFill>
                <a:ea typeface="Times New Roman" panose="02020603050405020304" pitchFamily="18" charset="0"/>
                <a:cs typeface="Arial" panose="020B0604020202020204" pitchFamily="34" charset="0"/>
              </a:rPr>
              <a:t>Both my boys were educated at Middleton and more recently at Oakgrove School and I am passionate about educational excellence, inclusion and</a:t>
            </a:r>
            <a:r>
              <a:rPr lang="en-GB" sz="1600" dirty="0">
                <a:solidFill>
                  <a:srgbClr val="24732D"/>
                </a:solidFill>
                <a:ea typeface="Times New Roman" panose="02020603050405020304" pitchFamily="18" charset="0"/>
                <a:cs typeface="Times New Roman" panose="02020603050405020304" pitchFamily="18" charset="0"/>
              </a:rPr>
              <a:t>​ in particular</a:t>
            </a:r>
            <a:r>
              <a:rPr lang="en-GB" sz="1600" dirty="0">
                <a:solidFill>
                  <a:srgbClr val="24732D"/>
                </a:solidFill>
                <a:ea typeface="Times New Roman" panose="02020603050405020304" pitchFamily="18" charset="0"/>
                <a:cs typeface="Comic Sans MS" panose="030F0902030302020204" pitchFamily="66" charset="0"/>
              </a:rPr>
              <a:t> </a:t>
            </a:r>
            <a:r>
              <a:rPr lang="en-GB" sz="1600" dirty="0">
                <a:solidFill>
                  <a:srgbClr val="24732D"/>
                </a:solidFill>
                <a:ea typeface="Times New Roman" panose="02020603050405020304" pitchFamily="18" charset="0"/>
                <a:cs typeface="Arial" panose="020B0604020202020204" pitchFamily="34" charset="0"/>
              </a:rPr>
              <a:t>all children being offered the opportunity to achieve their full potential</a:t>
            </a:r>
            <a:r>
              <a:rPr lang="en-GB" sz="1600" dirty="0">
                <a:solidFill>
                  <a:srgbClr val="24732D"/>
                </a:solidFill>
                <a:ea typeface="Times New Roman" panose="02020603050405020304" pitchFamily="18" charset="0"/>
                <a:cs typeface="Times New Roman" panose="02020603050405020304" pitchFamily="18" charset="0"/>
              </a:rPr>
              <a:t>​.”</a:t>
            </a:r>
            <a:endParaRPr lang="en-GB" sz="1600" dirty="0">
              <a:solidFill>
                <a:srgbClr val="24732D"/>
              </a:solidFill>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12A7F248-46E6-034F-9532-F83F61F9BD70}"/>
              </a:ext>
            </a:extLst>
          </p:cNvPr>
          <p:cNvPicPr>
            <a:picLocks noChangeAspect="1"/>
          </p:cNvPicPr>
          <p:nvPr/>
        </p:nvPicPr>
        <p:blipFill>
          <a:blip r:embed="rId3"/>
          <a:stretch>
            <a:fillRect/>
          </a:stretch>
        </p:blipFill>
        <p:spPr>
          <a:xfrm>
            <a:off x="371376" y="311007"/>
            <a:ext cx="2592249" cy="3719314"/>
          </a:xfrm>
          <a:prstGeom prst="rect">
            <a:avLst/>
          </a:prstGeom>
        </p:spPr>
      </p:pic>
      <p:sp>
        <p:nvSpPr>
          <p:cNvPr id="11" name="Footer Placeholder 1">
            <a:extLst>
              <a:ext uri="{FF2B5EF4-FFF2-40B4-BE49-F238E27FC236}">
                <a16:creationId xmlns:a16="http://schemas.microsoft.com/office/drawing/2014/main" id="{8DDFE70B-9002-3244-AC2C-712B1B7E4F04}"/>
              </a:ext>
            </a:extLst>
          </p:cNvPr>
          <p:cNvSpPr>
            <a:spLocks noGrp="1"/>
          </p:cNvSpPr>
          <p:nvPr>
            <p:ph type="ftr" sz="quarter" idx="11"/>
          </p:nvPr>
        </p:nvSpPr>
        <p:spPr>
          <a:xfrm>
            <a:off x="211542" y="6288671"/>
            <a:ext cx="2187773" cy="34210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defRPr sz="1400">
                <a:solidFill>
                  <a:srgbClr val="000000"/>
                </a:solidFill>
                <a:latin typeface="Arial" charset="0"/>
                <a:cs typeface="Arial" charset="0"/>
                <a:sym typeface="Arial" charset="0"/>
              </a:defRPr>
            </a:lvl1pPr>
            <a:lvl2pPr marL="742950" indent="-285750">
              <a:defRPr sz="1400">
                <a:solidFill>
                  <a:srgbClr val="000000"/>
                </a:solidFill>
                <a:latin typeface="Arial" charset="0"/>
                <a:cs typeface="Arial" charset="0"/>
                <a:sym typeface="Arial" charset="0"/>
              </a:defRPr>
            </a:lvl2pPr>
            <a:lvl3pPr marL="1143000" indent="-228600">
              <a:defRPr sz="1400">
                <a:solidFill>
                  <a:srgbClr val="000000"/>
                </a:solidFill>
                <a:latin typeface="Arial" charset="0"/>
                <a:cs typeface="Arial" charset="0"/>
                <a:sym typeface="Arial" charset="0"/>
              </a:defRPr>
            </a:lvl3pPr>
            <a:lvl4pPr marL="1600200" indent="-228600">
              <a:defRPr sz="1400">
                <a:solidFill>
                  <a:srgbClr val="000000"/>
                </a:solidFill>
                <a:latin typeface="Arial" charset="0"/>
                <a:cs typeface="Arial" charset="0"/>
                <a:sym typeface="Arial" charset="0"/>
              </a:defRPr>
            </a:lvl4pPr>
            <a:lvl5pPr marL="2057400" indent="-22860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algn="l">
              <a:spcAft>
                <a:spcPts val="600"/>
              </a:spcAft>
            </a:pPr>
            <a:r>
              <a:rPr lang="en-US" altLang="en-US" b="1" i="1" kern="1200" dirty="0">
                <a:solidFill>
                  <a:schemeClr val="bg1">
                    <a:alpha val="80000"/>
                  </a:schemeClr>
                </a:solidFill>
                <a:latin typeface="+mn-lt"/>
                <a:ea typeface="+mn-ea"/>
                <a:cs typeface="+mn-cs"/>
                <a:sym typeface="Comic Sans MS" pitchFamily="66" charset="0"/>
              </a:rPr>
              <a:t>Embed      Enrich     Excite</a:t>
            </a:r>
          </a:p>
        </p:txBody>
      </p:sp>
    </p:spTree>
    <p:extLst>
      <p:ext uri="{BB962C8B-B14F-4D97-AF65-F5344CB8AC3E}">
        <p14:creationId xmlns:p14="http://schemas.microsoft.com/office/powerpoint/2010/main" val="3991135378"/>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7264F718-7FAC-4056-9FA9-A603EC682F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285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74639F7-E3C7-4165-A83E-6386A86BA1D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4767261" cy="6858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8B3AF0F1-707A-463E-B5EE-33C63A40CF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4484693" cy="6858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667FEE8-9A35-C849-A2FB-3EA1FE41F343}"/>
              </a:ext>
            </a:extLst>
          </p:cNvPr>
          <p:cNvSpPr>
            <a:spLocks noGrp="1"/>
          </p:cNvSpPr>
          <p:nvPr>
            <p:ph type="title"/>
          </p:nvPr>
        </p:nvSpPr>
        <p:spPr>
          <a:xfrm>
            <a:off x="540200" y="1809367"/>
            <a:ext cx="2647464" cy="2980944"/>
          </a:xfrm>
        </p:spPr>
        <p:txBody>
          <a:bodyPr vert="horz" lIns="91440" tIns="45720" rIns="91440" bIns="45720" rtlCol="0" anchor="ctr">
            <a:normAutofit/>
          </a:bodyPr>
          <a:lstStyle/>
          <a:p>
            <a:pPr>
              <a:lnSpc>
                <a:spcPct val="90000"/>
              </a:lnSpc>
            </a:pPr>
            <a:r>
              <a:rPr lang="en-US" sz="3700" kern="1200" dirty="0">
                <a:solidFill>
                  <a:schemeClr val="bg1"/>
                </a:solidFill>
                <a:latin typeface="+mj-lt"/>
                <a:ea typeface="+mj-ea"/>
                <a:cs typeface="+mj-cs"/>
              </a:rPr>
              <a:t/>
            </a:r>
            <a:br>
              <a:rPr lang="en-US" sz="3700" kern="1200" dirty="0">
                <a:solidFill>
                  <a:schemeClr val="bg1"/>
                </a:solidFill>
                <a:latin typeface="+mj-lt"/>
                <a:ea typeface="+mj-ea"/>
                <a:cs typeface="+mj-cs"/>
              </a:rPr>
            </a:br>
            <a:endParaRPr lang="en-US" sz="3700" kern="1200" dirty="0">
              <a:solidFill>
                <a:schemeClr val="bg1"/>
              </a:solidFill>
              <a:latin typeface="+mj-lt"/>
              <a:ea typeface="+mj-ea"/>
              <a:cs typeface="+mj-cs"/>
            </a:endParaRPr>
          </a:p>
        </p:txBody>
      </p:sp>
      <p:pic>
        <p:nvPicPr>
          <p:cNvPr id="16" name="Picture 5">
            <a:extLst>
              <a:ext uri="{FF2B5EF4-FFF2-40B4-BE49-F238E27FC236}">
                <a16:creationId xmlns:a16="http://schemas.microsoft.com/office/drawing/2014/main" id="{5A3F4231-D8D7-1443-8DD3-4045F26FBCE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208232" y="5293370"/>
            <a:ext cx="1304929" cy="129457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84C5AB4D-F7C8-FB48-99CB-5E7B5E3B2C54}"/>
              </a:ext>
            </a:extLst>
          </p:cNvPr>
          <p:cNvSpPr/>
          <p:nvPr/>
        </p:nvSpPr>
        <p:spPr>
          <a:xfrm>
            <a:off x="416645" y="4293096"/>
            <a:ext cx="2647464" cy="1000274"/>
          </a:xfrm>
          <a:prstGeom prst="rect">
            <a:avLst/>
          </a:prstGeom>
        </p:spPr>
        <p:txBody>
          <a:bodyPr wrap="square">
            <a:spAutoFit/>
          </a:bodyPr>
          <a:lstStyle/>
          <a:p>
            <a:pPr marL="57150">
              <a:lnSpc>
                <a:spcPct val="90000"/>
              </a:lnSpc>
              <a:spcAft>
                <a:spcPts val="600"/>
              </a:spcAft>
            </a:pPr>
            <a:r>
              <a:rPr lang="en-US" sz="2000" dirty="0">
                <a:solidFill>
                  <a:schemeClr val="bg1"/>
                </a:solidFill>
              </a:rPr>
              <a:t>Tony Holland</a:t>
            </a:r>
          </a:p>
          <a:p>
            <a:pPr marL="57150">
              <a:lnSpc>
                <a:spcPct val="90000"/>
              </a:lnSpc>
              <a:spcAft>
                <a:spcPts val="600"/>
              </a:spcAft>
            </a:pPr>
            <a:r>
              <a:rPr lang="en-US" sz="2000" dirty="0">
                <a:solidFill>
                  <a:schemeClr val="bg1"/>
                </a:solidFill>
              </a:rPr>
              <a:t>Vice Chair of Governors </a:t>
            </a:r>
          </a:p>
        </p:txBody>
      </p:sp>
      <p:sp>
        <p:nvSpPr>
          <p:cNvPr id="6" name="Rectangle 5">
            <a:extLst>
              <a:ext uri="{FF2B5EF4-FFF2-40B4-BE49-F238E27FC236}">
                <a16:creationId xmlns:a16="http://schemas.microsoft.com/office/drawing/2014/main" id="{E468E241-ACFC-354E-9AD2-86B25A2FE8AD}"/>
              </a:ext>
            </a:extLst>
          </p:cNvPr>
          <p:cNvSpPr/>
          <p:nvPr/>
        </p:nvSpPr>
        <p:spPr>
          <a:xfrm>
            <a:off x="4656431" y="692696"/>
            <a:ext cx="4184238" cy="5693866"/>
          </a:xfrm>
          <a:prstGeom prst="rect">
            <a:avLst/>
          </a:prstGeom>
        </p:spPr>
        <p:txBody>
          <a:bodyPr wrap="square">
            <a:spAutoFit/>
          </a:bodyPr>
          <a:lstStyle/>
          <a:p>
            <a:pPr algn="just"/>
            <a:r>
              <a:rPr lang="en-GB" sz="1400" dirty="0">
                <a:solidFill>
                  <a:srgbClr val="24732D"/>
                </a:solidFill>
              </a:rPr>
              <a:t>Tony Holland has spent the last 20+ years as a consultant for a large international technology company, where he currently works to achieve harmonisation between standards, both national and international, industry and with UK governmental policy and regulation. For a number of years Tony has also been the director of a Management Company operating in the property sector.</a:t>
            </a:r>
          </a:p>
          <a:p>
            <a:pPr algn="just"/>
            <a:endParaRPr lang="en-GB" sz="1400" dirty="0">
              <a:solidFill>
                <a:srgbClr val="24732D"/>
              </a:solidFill>
            </a:endParaRPr>
          </a:p>
          <a:p>
            <a:pPr algn="just"/>
            <a:r>
              <a:rPr lang="en-GB" sz="1400" dirty="0">
                <a:solidFill>
                  <a:srgbClr val="24732D"/>
                </a:solidFill>
              </a:rPr>
              <a:t>Tony has been a governor at Middleton since 2013 and has previously been subject link governor for curriculum subjects including Science, Art and Music, regularly reviewing these subjects with the subject leader from the school to monitor the quality and effectiveness of the subjects being taught. He is also the chairperson for the PPC committee and the vice-chair to the local governing body. Tony is a member of the Kingsbridge Educational Trust (KET) and was a participant in the initial establishment during the process when Middleton converted to an academy.</a:t>
            </a:r>
          </a:p>
          <a:p>
            <a:pPr algn="just"/>
            <a:endParaRPr lang="en-GB" sz="1400" dirty="0">
              <a:solidFill>
                <a:srgbClr val="24732D"/>
              </a:solidFill>
            </a:endParaRPr>
          </a:p>
          <a:p>
            <a:pPr algn="just"/>
            <a:r>
              <a:rPr lang="en-GB" sz="1400" dirty="0">
                <a:solidFill>
                  <a:srgbClr val="24732D"/>
                </a:solidFill>
              </a:rPr>
              <a:t>In July 2018 Tony’s son saw the end of his 7-year journey through Middleton and left to move on to Oakgrove to start his next educational chapter with strong SATs to support him, thanks to the commitment of the teaching staff at Middleton.</a:t>
            </a:r>
            <a:endParaRPr lang="en-GB" sz="1400" b="0" i="0" u="none" strike="noStrike" dirty="0">
              <a:solidFill>
                <a:srgbClr val="24732D"/>
              </a:solidFill>
              <a:effectLst/>
            </a:endParaRPr>
          </a:p>
        </p:txBody>
      </p:sp>
      <p:pic>
        <p:nvPicPr>
          <p:cNvPr id="7" name="Picture 6">
            <a:extLst>
              <a:ext uri="{FF2B5EF4-FFF2-40B4-BE49-F238E27FC236}">
                <a16:creationId xmlns:a16="http://schemas.microsoft.com/office/drawing/2014/main" id="{DB23189A-0D51-B947-A1D0-44561D57D216}"/>
              </a:ext>
            </a:extLst>
          </p:cNvPr>
          <p:cNvPicPr>
            <a:picLocks noChangeAspect="1"/>
          </p:cNvPicPr>
          <p:nvPr/>
        </p:nvPicPr>
        <p:blipFill>
          <a:blip r:embed="rId3"/>
          <a:stretch>
            <a:fillRect/>
          </a:stretch>
        </p:blipFill>
        <p:spPr>
          <a:xfrm>
            <a:off x="380204" y="285772"/>
            <a:ext cx="2802438" cy="3879269"/>
          </a:xfrm>
          <a:prstGeom prst="rect">
            <a:avLst/>
          </a:prstGeom>
        </p:spPr>
      </p:pic>
      <p:sp>
        <p:nvSpPr>
          <p:cNvPr id="12" name="Footer Placeholder 1">
            <a:extLst>
              <a:ext uri="{FF2B5EF4-FFF2-40B4-BE49-F238E27FC236}">
                <a16:creationId xmlns:a16="http://schemas.microsoft.com/office/drawing/2014/main" id="{50D98BB7-101A-4E41-9874-DF2F6ACEDBEF}"/>
              </a:ext>
            </a:extLst>
          </p:cNvPr>
          <p:cNvSpPr>
            <a:spLocks noGrp="1"/>
          </p:cNvSpPr>
          <p:nvPr>
            <p:ph type="ftr" sz="quarter" idx="11"/>
          </p:nvPr>
        </p:nvSpPr>
        <p:spPr>
          <a:xfrm>
            <a:off x="195857" y="6313906"/>
            <a:ext cx="2187773" cy="34210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defRPr sz="1400">
                <a:solidFill>
                  <a:srgbClr val="000000"/>
                </a:solidFill>
                <a:latin typeface="Arial" charset="0"/>
                <a:cs typeface="Arial" charset="0"/>
                <a:sym typeface="Arial" charset="0"/>
              </a:defRPr>
            </a:lvl1pPr>
            <a:lvl2pPr marL="742950" indent="-285750">
              <a:defRPr sz="1400">
                <a:solidFill>
                  <a:srgbClr val="000000"/>
                </a:solidFill>
                <a:latin typeface="Arial" charset="0"/>
                <a:cs typeface="Arial" charset="0"/>
                <a:sym typeface="Arial" charset="0"/>
              </a:defRPr>
            </a:lvl2pPr>
            <a:lvl3pPr marL="1143000" indent="-228600">
              <a:defRPr sz="1400">
                <a:solidFill>
                  <a:srgbClr val="000000"/>
                </a:solidFill>
                <a:latin typeface="Arial" charset="0"/>
                <a:cs typeface="Arial" charset="0"/>
                <a:sym typeface="Arial" charset="0"/>
              </a:defRPr>
            </a:lvl3pPr>
            <a:lvl4pPr marL="1600200" indent="-228600">
              <a:defRPr sz="1400">
                <a:solidFill>
                  <a:srgbClr val="000000"/>
                </a:solidFill>
                <a:latin typeface="Arial" charset="0"/>
                <a:cs typeface="Arial" charset="0"/>
                <a:sym typeface="Arial" charset="0"/>
              </a:defRPr>
            </a:lvl4pPr>
            <a:lvl5pPr marL="2057400" indent="-22860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algn="l">
              <a:spcAft>
                <a:spcPts val="600"/>
              </a:spcAft>
            </a:pPr>
            <a:r>
              <a:rPr lang="en-US" altLang="en-US" b="1" i="1" kern="1200" dirty="0">
                <a:solidFill>
                  <a:schemeClr val="bg1">
                    <a:alpha val="80000"/>
                  </a:schemeClr>
                </a:solidFill>
                <a:latin typeface="+mn-lt"/>
                <a:ea typeface="+mn-ea"/>
                <a:cs typeface="+mn-cs"/>
                <a:sym typeface="Comic Sans MS" pitchFamily="66" charset="0"/>
              </a:rPr>
              <a:t>Embed      Enrich     Excite</a:t>
            </a:r>
          </a:p>
        </p:txBody>
      </p:sp>
    </p:spTree>
    <p:extLst>
      <p:ext uri="{BB962C8B-B14F-4D97-AF65-F5344CB8AC3E}">
        <p14:creationId xmlns:p14="http://schemas.microsoft.com/office/powerpoint/2010/main" val="3691299730"/>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7264F718-7FAC-4056-9FA9-A603EC682FE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43" y="0"/>
            <a:ext cx="9142857"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74639F7-E3C7-4165-A83E-6386A86BA1D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4767261" cy="6858000"/>
          </a:xfrm>
          <a:custGeom>
            <a:avLst/>
            <a:gdLst>
              <a:gd name="connsiteX0" fmla="*/ 7539895 w 7539895"/>
              <a:gd name="connsiteY0" fmla="*/ 6858000 h 6858000"/>
              <a:gd name="connsiteX1" fmla="*/ 0 w 7539895"/>
              <a:gd name="connsiteY1" fmla="*/ 6858000 h 6858000"/>
              <a:gd name="connsiteX2" fmla="*/ 0 w 7539895"/>
              <a:gd name="connsiteY2" fmla="*/ 0 h 6858000"/>
              <a:gd name="connsiteX3" fmla="*/ 4363741 w 7539895"/>
              <a:gd name="connsiteY3" fmla="*/ 0 h 6858000"/>
            </a:gdLst>
            <a:ahLst/>
            <a:cxnLst>
              <a:cxn ang="0">
                <a:pos x="connsiteX0" y="connsiteY0"/>
              </a:cxn>
              <a:cxn ang="0">
                <a:pos x="connsiteX1" y="connsiteY1"/>
              </a:cxn>
              <a:cxn ang="0">
                <a:pos x="connsiteX2" y="connsiteY2"/>
              </a:cxn>
              <a:cxn ang="0">
                <a:pos x="connsiteX3" y="connsiteY3"/>
              </a:cxn>
            </a:cxnLst>
            <a:rect l="l" t="t" r="r" b="b"/>
            <a:pathLst>
              <a:path w="7539895" h="6858000">
                <a:moveTo>
                  <a:pt x="7539895" y="6858000"/>
                </a:moveTo>
                <a:lnTo>
                  <a:pt x="0" y="6858000"/>
                </a:lnTo>
                <a:lnTo>
                  <a:pt x="0" y="0"/>
                </a:lnTo>
                <a:lnTo>
                  <a:pt x="4363741" y="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1" name="Freeform: Shape 20">
            <a:extLst>
              <a:ext uri="{FF2B5EF4-FFF2-40B4-BE49-F238E27FC236}">
                <a16:creationId xmlns:a16="http://schemas.microsoft.com/office/drawing/2014/main" id="{8B3AF0F1-707A-463E-B5EE-33C63A40CFC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0"/>
            <a:ext cx="4484693" cy="6858000"/>
          </a:xfrm>
          <a:custGeom>
            <a:avLst/>
            <a:gdLst>
              <a:gd name="connsiteX0" fmla="*/ 7092985 w 7092985"/>
              <a:gd name="connsiteY0" fmla="*/ 6858000 h 6858000"/>
              <a:gd name="connsiteX1" fmla="*/ 0 w 7092985"/>
              <a:gd name="connsiteY1" fmla="*/ 6858000 h 6858000"/>
              <a:gd name="connsiteX2" fmla="*/ 0 w 7092985"/>
              <a:gd name="connsiteY2" fmla="*/ 0 h 6858000"/>
              <a:gd name="connsiteX3" fmla="*/ 3916831 w 7092985"/>
              <a:gd name="connsiteY3" fmla="*/ 0 h 6858000"/>
            </a:gdLst>
            <a:ahLst/>
            <a:cxnLst>
              <a:cxn ang="0">
                <a:pos x="connsiteX0" y="connsiteY0"/>
              </a:cxn>
              <a:cxn ang="0">
                <a:pos x="connsiteX1" y="connsiteY1"/>
              </a:cxn>
              <a:cxn ang="0">
                <a:pos x="connsiteX2" y="connsiteY2"/>
              </a:cxn>
              <a:cxn ang="0">
                <a:pos x="connsiteX3" y="connsiteY3"/>
              </a:cxn>
            </a:cxnLst>
            <a:rect l="l" t="t" r="r" b="b"/>
            <a:pathLst>
              <a:path w="7092985" h="6858000">
                <a:moveTo>
                  <a:pt x="7092985" y="6858000"/>
                </a:moveTo>
                <a:lnTo>
                  <a:pt x="0" y="6858000"/>
                </a:lnTo>
                <a:lnTo>
                  <a:pt x="0" y="0"/>
                </a:lnTo>
                <a:lnTo>
                  <a:pt x="3916831" y="0"/>
                </a:ln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16" name="Picture 5">
            <a:extLst>
              <a:ext uri="{FF2B5EF4-FFF2-40B4-BE49-F238E27FC236}">
                <a16:creationId xmlns:a16="http://schemas.microsoft.com/office/drawing/2014/main" id="{5A3F4231-D8D7-1443-8DD3-4045F26FBCE6}"/>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3188733" y="5445224"/>
            <a:ext cx="1304929" cy="1294572"/>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a:ext uri="{FF2B5EF4-FFF2-40B4-BE49-F238E27FC236}">
                <a16:creationId xmlns:a16="http://schemas.microsoft.com/office/drawing/2014/main" id="{84C5AB4D-F7C8-FB48-99CB-5E7B5E3B2C54}"/>
              </a:ext>
            </a:extLst>
          </p:cNvPr>
          <p:cNvSpPr/>
          <p:nvPr/>
        </p:nvSpPr>
        <p:spPr>
          <a:xfrm>
            <a:off x="416645" y="4293096"/>
            <a:ext cx="2647464" cy="723275"/>
          </a:xfrm>
          <a:prstGeom prst="rect">
            <a:avLst/>
          </a:prstGeom>
        </p:spPr>
        <p:txBody>
          <a:bodyPr wrap="square">
            <a:spAutoFit/>
          </a:bodyPr>
          <a:lstStyle/>
          <a:p>
            <a:pPr marL="57150">
              <a:lnSpc>
                <a:spcPct val="90000"/>
              </a:lnSpc>
              <a:spcAft>
                <a:spcPts val="600"/>
              </a:spcAft>
            </a:pPr>
            <a:r>
              <a:rPr lang="en-US" sz="2000" dirty="0">
                <a:solidFill>
                  <a:schemeClr val="bg1"/>
                </a:solidFill>
              </a:rPr>
              <a:t>Peter Neale</a:t>
            </a:r>
          </a:p>
          <a:p>
            <a:pPr marL="57150">
              <a:lnSpc>
                <a:spcPct val="90000"/>
              </a:lnSpc>
              <a:spcAft>
                <a:spcPts val="600"/>
              </a:spcAft>
            </a:pPr>
            <a:r>
              <a:rPr lang="en-US" sz="2000" dirty="0">
                <a:solidFill>
                  <a:schemeClr val="bg1"/>
                </a:solidFill>
              </a:rPr>
              <a:t>Governor </a:t>
            </a:r>
          </a:p>
        </p:txBody>
      </p:sp>
      <p:sp>
        <p:nvSpPr>
          <p:cNvPr id="5" name="Rectangle 4">
            <a:extLst>
              <a:ext uri="{FF2B5EF4-FFF2-40B4-BE49-F238E27FC236}">
                <a16:creationId xmlns:a16="http://schemas.microsoft.com/office/drawing/2014/main" id="{E6B1259A-374F-A94C-9F5E-9C6A7C337A96}"/>
              </a:ext>
            </a:extLst>
          </p:cNvPr>
          <p:cNvSpPr/>
          <p:nvPr/>
        </p:nvSpPr>
        <p:spPr>
          <a:xfrm>
            <a:off x="4669912" y="548680"/>
            <a:ext cx="4160715" cy="6494085"/>
          </a:xfrm>
          <a:prstGeom prst="rect">
            <a:avLst/>
          </a:prstGeom>
        </p:spPr>
        <p:txBody>
          <a:bodyPr wrap="square">
            <a:spAutoFit/>
          </a:bodyPr>
          <a:lstStyle/>
          <a:p>
            <a:pPr algn="just" fontAlgn="t"/>
            <a:r>
              <a:rPr lang="en-GB" sz="1600" dirty="0">
                <a:solidFill>
                  <a:srgbClr val="24732D"/>
                </a:solidFill>
              </a:rPr>
              <a:t>Educated as an Engineer, Peter served in the Army for 29 years and was a Civil Servant for 10 years.  In both careers, he specialised in Information and Communications Technology (ICT), Project Management and leadership.</a:t>
            </a:r>
          </a:p>
          <a:p>
            <a:pPr algn="just" fontAlgn="t"/>
            <a:endParaRPr lang="en-GB" sz="1600" dirty="0">
              <a:solidFill>
                <a:srgbClr val="24732D"/>
              </a:solidFill>
            </a:endParaRPr>
          </a:p>
          <a:p>
            <a:pPr algn="just" fontAlgn="t"/>
            <a:r>
              <a:rPr lang="en-GB" sz="1600" dirty="0">
                <a:solidFill>
                  <a:srgbClr val="24732D"/>
                </a:solidFill>
              </a:rPr>
              <a:t>Peter and his wife, Liz, have lived in Middleton since 2000.  After retiring in late 2011, Peter was recruited as a Governor for Middleton Primary School.  He joined the Finance and Personnel Committee and became its Chair in March 2014.  </a:t>
            </a:r>
          </a:p>
          <a:p>
            <a:pPr algn="just" fontAlgn="t"/>
            <a:endParaRPr lang="en-GB" sz="1600" dirty="0">
              <a:solidFill>
                <a:srgbClr val="24732D"/>
              </a:solidFill>
            </a:endParaRPr>
          </a:p>
          <a:p>
            <a:r>
              <a:rPr lang="en-GB" sz="1600" dirty="0" smtClean="0">
                <a:solidFill>
                  <a:srgbClr val="24732D"/>
                </a:solidFill>
              </a:rPr>
              <a:t>Peter </a:t>
            </a:r>
            <a:r>
              <a:rPr lang="en-GB" sz="1600" dirty="0">
                <a:solidFill>
                  <a:srgbClr val="24732D"/>
                </a:solidFill>
              </a:rPr>
              <a:t>is the link Governor for Maths, Science and Year 2 and has a special interest in Health and Safety . Peter has no family connection to Middleton Primary School, but has 1 grandchild of primary school age, currently in Year 1, His sister is currently in Nursery and is about to move to "Pre-School" in January 2022.  They both live in Salford Priors in the Vale of Evesham</a:t>
            </a:r>
            <a:r>
              <a:rPr lang="en-GB" sz="1600" dirty="0" smtClean="0">
                <a:solidFill>
                  <a:srgbClr val="24732D"/>
                </a:solidFill>
              </a:rPr>
              <a:t>.</a:t>
            </a:r>
            <a:endParaRPr lang="en-GB" sz="1600" dirty="0">
              <a:solidFill>
                <a:srgbClr val="24732D"/>
              </a:solidFill>
            </a:endParaRPr>
          </a:p>
          <a:p>
            <a:pPr algn="just" fontAlgn="t"/>
            <a:endParaRPr lang="en-GB" sz="1600" dirty="0">
              <a:solidFill>
                <a:srgbClr val="24732D"/>
              </a:solidFill>
            </a:endParaRPr>
          </a:p>
          <a:p>
            <a:pPr algn="just" fontAlgn="t"/>
            <a:r>
              <a:rPr lang="en-GB" sz="1600" dirty="0">
                <a:solidFill>
                  <a:srgbClr val="24732D"/>
                </a:solidFill>
              </a:rPr>
              <a:t>His 2 daughters are both teachers, one at an all-through Special School in Torquay and the other at a primary school in Worcester.</a:t>
            </a:r>
            <a:endParaRPr lang="en-GB" sz="1600" b="0" i="0" dirty="0">
              <a:solidFill>
                <a:srgbClr val="24732D"/>
              </a:solidFill>
              <a:effectLst/>
            </a:endParaRPr>
          </a:p>
        </p:txBody>
      </p:sp>
      <p:sp>
        <p:nvSpPr>
          <p:cNvPr id="12" name="Footer Placeholder 1">
            <a:extLst>
              <a:ext uri="{FF2B5EF4-FFF2-40B4-BE49-F238E27FC236}">
                <a16:creationId xmlns:a16="http://schemas.microsoft.com/office/drawing/2014/main" id="{85689405-74C9-D047-8D3C-062A2C586B89}"/>
              </a:ext>
            </a:extLst>
          </p:cNvPr>
          <p:cNvSpPr>
            <a:spLocks noGrp="1"/>
          </p:cNvSpPr>
          <p:nvPr>
            <p:ph type="ftr" sz="quarter" idx="11"/>
          </p:nvPr>
        </p:nvSpPr>
        <p:spPr>
          <a:xfrm>
            <a:off x="186390" y="6318568"/>
            <a:ext cx="2187773" cy="34210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lvl1pPr>
              <a:defRPr sz="1400">
                <a:solidFill>
                  <a:srgbClr val="000000"/>
                </a:solidFill>
                <a:latin typeface="Arial" charset="0"/>
                <a:cs typeface="Arial" charset="0"/>
                <a:sym typeface="Arial" charset="0"/>
              </a:defRPr>
            </a:lvl1pPr>
            <a:lvl2pPr marL="742950" indent="-285750">
              <a:defRPr sz="1400">
                <a:solidFill>
                  <a:srgbClr val="000000"/>
                </a:solidFill>
                <a:latin typeface="Arial" charset="0"/>
                <a:cs typeface="Arial" charset="0"/>
                <a:sym typeface="Arial" charset="0"/>
              </a:defRPr>
            </a:lvl2pPr>
            <a:lvl3pPr marL="1143000" indent="-228600">
              <a:defRPr sz="1400">
                <a:solidFill>
                  <a:srgbClr val="000000"/>
                </a:solidFill>
                <a:latin typeface="Arial" charset="0"/>
                <a:cs typeface="Arial" charset="0"/>
                <a:sym typeface="Arial" charset="0"/>
              </a:defRPr>
            </a:lvl3pPr>
            <a:lvl4pPr marL="1600200" indent="-228600">
              <a:defRPr sz="1400">
                <a:solidFill>
                  <a:srgbClr val="000000"/>
                </a:solidFill>
                <a:latin typeface="Arial" charset="0"/>
                <a:cs typeface="Arial" charset="0"/>
                <a:sym typeface="Arial" charset="0"/>
              </a:defRPr>
            </a:lvl4pPr>
            <a:lvl5pPr marL="2057400" indent="-228600">
              <a:defRPr sz="1400">
                <a:solidFill>
                  <a:srgbClr val="000000"/>
                </a:solidFill>
                <a:latin typeface="Arial" charset="0"/>
                <a:cs typeface="Arial" charset="0"/>
                <a:sym typeface="Arial" charset="0"/>
              </a:defRPr>
            </a:lvl5pPr>
            <a:lvl6pPr marL="2514600" indent="-228600" eaLnBrk="0" fontAlgn="base" hangingPunct="0">
              <a:spcBef>
                <a:spcPct val="0"/>
              </a:spcBef>
              <a:spcAft>
                <a:spcPct val="0"/>
              </a:spcAft>
              <a:defRPr sz="1400">
                <a:solidFill>
                  <a:srgbClr val="000000"/>
                </a:solidFill>
                <a:latin typeface="Arial" charset="0"/>
                <a:cs typeface="Arial" charset="0"/>
                <a:sym typeface="Arial" charset="0"/>
              </a:defRPr>
            </a:lvl6pPr>
            <a:lvl7pPr marL="2971800" indent="-228600" eaLnBrk="0" fontAlgn="base" hangingPunct="0">
              <a:spcBef>
                <a:spcPct val="0"/>
              </a:spcBef>
              <a:spcAft>
                <a:spcPct val="0"/>
              </a:spcAft>
              <a:defRPr sz="1400">
                <a:solidFill>
                  <a:srgbClr val="000000"/>
                </a:solidFill>
                <a:latin typeface="Arial" charset="0"/>
                <a:cs typeface="Arial" charset="0"/>
                <a:sym typeface="Arial" charset="0"/>
              </a:defRPr>
            </a:lvl7pPr>
            <a:lvl8pPr marL="3429000" indent="-228600" eaLnBrk="0" fontAlgn="base" hangingPunct="0">
              <a:spcBef>
                <a:spcPct val="0"/>
              </a:spcBef>
              <a:spcAft>
                <a:spcPct val="0"/>
              </a:spcAft>
              <a:defRPr sz="1400">
                <a:solidFill>
                  <a:srgbClr val="000000"/>
                </a:solidFill>
                <a:latin typeface="Arial" charset="0"/>
                <a:cs typeface="Arial" charset="0"/>
                <a:sym typeface="Arial" charset="0"/>
              </a:defRPr>
            </a:lvl8pPr>
            <a:lvl9pPr marL="3886200" indent="-228600" eaLnBrk="0" fontAlgn="base" hangingPunct="0">
              <a:spcBef>
                <a:spcPct val="0"/>
              </a:spcBef>
              <a:spcAft>
                <a:spcPct val="0"/>
              </a:spcAft>
              <a:defRPr sz="1400">
                <a:solidFill>
                  <a:srgbClr val="000000"/>
                </a:solidFill>
                <a:latin typeface="Arial" charset="0"/>
                <a:cs typeface="Arial" charset="0"/>
                <a:sym typeface="Arial" charset="0"/>
              </a:defRPr>
            </a:lvl9pPr>
          </a:lstStyle>
          <a:p>
            <a:pPr algn="l">
              <a:spcAft>
                <a:spcPts val="600"/>
              </a:spcAft>
            </a:pPr>
            <a:r>
              <a:rPr lang="en-US" altLang="en-US" b="1" i="1" kern="1200" dirty="0">
                <a:solidFill>
                  <a:schemeClr val="bg1">
                    <a:alpha val="80000"/>
                  </a:schemeClr>
                </a:solidFill>
                <a:latin typeface="+mn-lt"/>
                <a:ea typeface="+mn-ea"/>
                <a:cs typeface="+mn-cs"/>
                <a:sym typeface="Comic Sans MS" pitchFamily="66" charset="0"/>
              </a:rPr>
              <a:t>Embed      Enrich     Excite</a:t>
            </a:r>
          </a:p>
        </p:txBody>
      </p:sp>
      <p:pic>
        <p:nvPicPr>
          <p:cNvPr id="10" name="Picture 9">
            <a:extLst>
              <a:ext uri="{FF2B5EF4-FFF2-40B4-BE49-F238E27FC236}">
                <a16:creationId xmlns:a16="http://schemas.microsoft.com/office/drawing/2014/main" id="{8E41A89C-6448-7C44-9A06-51F203DEF1EC}"/>
              </a:ext>
            </a:extLst>
          </p:cNvPr>
          <p:cNvPicPr>
            <a:picLocks noChangeAspect="1"/>
          </p:cNvPicPr>
          <p:nvPr/>
        </p:nvPicPr>
        <p:blipFill>
          <a:blip r:embed="rId3"/>
          <a:stretch>
            <a:fillRect/>
          </a:stretch>
        </p:blipFill>
        <p:spPr>
          <a:xfrm>
            <a:off x="290503" y="253626"/>
            <a:ext cx="2625313" cy="3789040"/>
          </a:xfrm>
          <a:prstGeom prst="rect">
            <a:avLst/>
          </a:prstGeom>
        </p:spPr>
      </p:pic>
    </p:spTree>
    <p:extLst>
      <p:ext uri="{BB962C8B-B14F-4D97-AF65-F5344CB8AC3E}">
        <p14:creationId xmlns:p14="http://schemas.microsoft.com/office/powerpoint/2010/main" val="2504939983"/>
      </p:ext>
    </p:extLst>
  </p:cSld>
  <p:clrMapOvr>
    <a:overrideClrMapping bg1="lt1" tx1="dk1" bg2="lt2" tx2="dk2" accent1="accent1" accent2="accent2" accent3="accent3" accent4="accent4" accent5="accent5" accent6="accent6" hlink="hlink" folHlink="folHlink"/>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17991</TotalTime>
  <Words>2334</Words>
  <Application>Microsoft Office PowerPoint</Application>
  <PresentationFormat>On-screen Show (4:3)</PresentationFormat>
  <Paragraphs>181</Paragraphs>
  <Slides>16</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16</vt:i4>
      </vt:variant>
    </vt:vector>
  </HeadingPairs>
  <TitlesOfParts>
    <vt:vector size="21" baseType="lpstr">
      <vt:lpstr>Arial</vt:lpstr>
      <vt:lpstr>Calibri</vt:lpstr>
      <vt:lpstr>Comic Sans MS</vt:lpstr>
      <vt:lpstr>Times New Roman</vt:lpstr>
      <vt:lpstr>Office Theme</vt:lpstr>
      <vt:lpstr>PowerPoint Presentation</vt:lpstr>
      <vt:lpstr>PowerPoint Presentation</vt:lpstr>
      <vt:lpstr>What Does the Governing Body do? </vt:lpstr>
      <vt:lpstr>Who are the School’s Governor's?  </vt:lpstr>
      <vt:lpstr>PowerPoint Presentation</vt:lpstr>
      <vt:lpstr>PowerPoint Presentation</vt:lpstr>
      <vt:lpstr> </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Further Information </vt:lpstr>
    </vt:vector>
  </TitlesOfParts>
  <Company>Hewlett-Packard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 Year 2 – it’s good to see you back for the …</dc:title>
  <dc:creator>Julie</dc:creator>
  <cp:lastModifiedBy>Karen Channing</cp:lastModifiedBy>
  <cp:revision>112</cp:revision>
  <dcterms:created xsi:type="dcterms:W3CDTF">2020-04-19T19:20:16Z</dcterms:created>
  <dcterms:modified xsi:type="dcterms:W3CDTF">2022-09-26T10:17:01Z</dcterms:modified>
</cp:coreProperties>
</file>